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83" r:id="rId2"/>
    <p:sldId id="286" r:id="rId3"/>
    <p:sldId id="288" r:id="rId4"/>
    <p:sldId id="289" r:id="rId5"/>
    <p:sldId id="284" r:id="rId6"/>
    <p:sldId id="259" r:id="rId7"/>
    <p:sldId id="260" r:id="rId8"/>
    <p:sldId id="270" r:id="rId9"/>
    <p:sldId id="262" r:id="rId10"/>
    <p:sldId id="271" r:id="rId11"/>
    <p:sldId id="263" r:id="rId12"/>
    <p:sldId id="272" r:id="rId13"/>
    <p:sldId id="264" r:id="rId14"/>
    <p:sldId id="273" r:id="rId15"/>
    <p:sldId id="265" r:id="rId16"/>
    <p:sldId id="274" r:id="rId17"/>
    <p:sldId id="266" r:id="rId18"/>
    <p:sldId id="275" r:id="rId19"/>
    <p:sldId id="267" r:id="rId20"/>
    <p:sldId id="276" r:id="rId21"/>
    <p:sldId id="291" r:id="rId22"/>
    <p:sldId id="292" r:id="rId23"/>
    <p:sldId id="293" r:id="rId24"/>
    <p:sldId id="295" r:id="rId25"/>
    <p:sldId id="296" r:id="rId26"/>
    <p:sldId id="297" r:id="rId27"/>
    <p:sldId id="298" r:id="rId28"/>
    <p:sldId id="299" r:id="rId29"/>
    <p:sldId id="300" r:id="rId30"/>
    <p:sldId id="301" r:id="rId3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9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0C87CD5-3A8B-4FC5-81A8-8DFA4888D64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2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B7AD15-DB6E-4384-A386-0CC1B8741591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1300" dirty="0">
                <a:solidFill>
                  <a:srgbClr val="FFFFFF"/>
                </a:solidFill>
              </a:rPr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9811AC-671E-4EE7-A3EB-8986E0708707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AE3066-E943-43CA-B845-9F98C1E6BE36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308C04-8B40-467F-AADD-6BB9540DE3B6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D0D680-50C9-4D94-9E2A-2F7BCC9AC06C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AA8436-6E88-44B6-A1AD-5A3DE9ABA11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900" dirty="0"/>
              <a:t>‹#›</a:t>
            </a:fld>
            <a:endParaRPr lang="en-US" sz="900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851057-8506-4705-88AD-52668D26EB9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900" dirty="0"/>
              <a:t>‹#›</a:t>
            </a:fld>
            <a:endParaRPr lang="en-US" sz="900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Judul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Placeholder Teks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Placeholder Tanggal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11/25/2020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9" name="Placeholder Foot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1030" name="Placeholder Nomor Slide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 idx="4294967295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PENGANTAR TEKNOLOGI INFORMASI</a:t>
            </a:r>
          </a:p>
          <a:p>
            <a:pPr lvl="0">
              <a:lnSpc>
                <a:spcPct val="80000"/>
              </a:lnSpc>
            </a:pPr>
            <a:r>
              <a:rPr lang="id-ID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#0</a:t>
            </a: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7</a:t>
            </a:r>
            <a:endParaRPr lang="id-ID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id-ID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SISTEM BILANGAN DAN KODE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4294967295"/>
          </p:nvPr>
        </p:nvSpPr>
        <p:spPr>
          <a:xfrm>
            <a:off x="0" y="533400"/>
            <a:ext cx="8229600" cy="5029200"/>
          </a:xfrm>
          <a:ln/>
        </p:spPr>
        <p:txBody>
          <a:bodyPr vert="horz" wrap="square" anchor="t"/>
          <a:lstStyle/>
          <a:p>
            <a:r>
              <a:rPr dirty="0"/>
              <a:t>Contoh: Konversi 179</a:t>
            </a:r>
            <a:r>
              <a:rPr baseline="-25000" dirty="0"/>
              <a:t>10</a:t>
            </a:r>
            <a:r>
              <a:rPr dirty="0"/>
              <a:t>  ke oktal: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179 / 8 = 22 sisa 3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 / 8 = 2 sisa 6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         / 8 = 0 sisa 2 </a:t>
            </a:r>
          </a:p>
          <a:p>
            <a:pPr>
              <a:buFont typeface="Wingdings" panose="05000000000000000000" pitchFamily="2" charset="2"/>
              <a:buNone/>
            </a:pPr>
            <a:r>
              <a:rPr dirty="0">
                <a:sym typeface="Symbol" panose="05050102010706020507" pitchFamily="18" charset="2"/>
              </a:rPr>
              <a:t>  </a:t>
            </a:r>
            <a:r>
              <a:rPr dirty="0"/>
              <a:t>179</a:t>
            </a:r>
            <a:r>
              <a:rPr baseline="-25000" dirty="0"/>
              <a:t>10</a:t>
            </a:r>
            <a:r>
              <a:rPr dirty="0"/>
              <a:t>  =  263</a:t>
            </a:r>
            <a:r>
              <a:rPr baseline="-25000" dirty="0"/>
              <a:t>8</a:t>
            </a:r>
            <a:r>
              <a:rPr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</a:t>
            </a:r>
          </a:p>
          <a:p>
            <a:pPr>
              <a:lnSpc>
                <a:spcPct val="80000"/>
              </a:lnSpc>
            </a:pPr>
            <a:endParaRPr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182688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 fontScale="90000"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Desimal ke Hexadesimal</a:t>
            </a:r>
          </a:p>
        </p:txBody>
      </p:sp>
      <p:sp>
        <p:nvSpPr>
          <p:cNvPr id="16388" name="Rectangle 3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8458200" cy="3733800"/>
          </a:xfrm>
          <a:ln/>
        </p:spPr>
        <p:txBody>
          <a:bodyPr vert="horz" wrap="square" anchor="t"/>
          <a:lstStyle/>
          <a:p>
            <a:pPr algn="just">
              <a:lnSpc>
                <a:spcPct val="110000"/>
              </a:lnSpc>
            </a:pPr>
            <a:r>
              <a:rPr lang="en-GB" altLang="x-none" dirty="0"/>
              <a:t>Konversi bilangan desimal bulat ke bilangan hexadesimal: Gunakan pembagian dgn 16 secara suksesif sampai sisanya = 0. Sisa-sisa pembagian membentuk jawaban</a:t>
            </a:r>
            <a:endParaRPr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7411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8458200" cy="4953000"/>
          </a:xfrm>
          <a:ln/>
        </p:spPr>
        <p:txBody>
          <a:bodyPr vert="horz" wrap="square" anchor="t"/>
          <a:lstStyle/>
          <a:p>
            <a:r>
              <a:rPr dirty="0"/>
              <a:t>Contoh: Konersi 179</a:t>
            </a:r>
            <a:r>
              <a:rPr baseline="-25000" dirty="0"/>
              <a:t>10</a:t>
            </a:r>
            <a:r>
              <a:rPr dirty="0"/>
              <a:t>  ke hexadesimal: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179 / 16 = 11 sisa 3   (LSB)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 / 16 = 0 sisa 11 (dalam bilangan hexadesimal berarti B)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</a:t>
            </a:r>
            <a:r>
              <a:rPr dirty="0">
                <a:sym typeface="Symbol" panose="05050102010706020507" pitchFamily="18" charset="2"/>
              </a:rPr>
              <a:t>  </a:t>
            </a:r>
            <a:r>
              <a:rPr dirty="0"/>
              <a:t>179</a:t>
            </a:r>
            <a:r>
              <a:rPr baseline="-25000" dirty="0"/>
              <a:t>10</a:t>
            </a:r>
            <a:r>
              <a:rPr dirty="0"/>
              <a:t>  =  B3</a:t>
            </a:r>
            <a:r>
              <a:rPr baseline="-25000" dirty="0"/>
              <a:t>16</a:t>
            </a:r>
            <a:endParaRPr dirty="0"/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</a:t>
            </a:r>
          </a:p>
          <a:p>
            <a:pPr>
              <a:lnSpc>
                <a:spcPct val="80000"/>
              </a:lnSpc>
            </a:pP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13716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Biner ke Oktal</a:t>
            </a:r>
          </a:p>
        </p:txBody>
      </p:sp>
      <p:sp>
        <p:nvSpPr>
          <p:cNvPr id="18436" name="Rectangle 3"/>
          <p:cNvSpPr>
            <a:spLocks noGrp="1"/>
          </p:cNvSpPr>
          <p:nvPr>
            <p:ph type="body" idx="4294967295"/>
          </p:nvPr>
        </p:nvSpPr>
        <p:spPr>
          <a:xfrm>
            <a:off x="0" y="2362200"/>
            <a:ext cx="6565900" cy="2667000"/>
          </a:xfrm>
          <a:ln/>
        </p:spPr>
        <p:txBody>
          <a:bodyPr vert="horz" wrap="square" anchor="t"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dirty="0"/>
              <a:t>Untuk mengkonversi bilangan biner ke bilangan oktal, lakukan pengelompokan 3 digit bilangan biner dari posisi </a:t>
            </a:r>
            <a:r>
              <a:rPr dirty="0">
                <a:solidFill>
                  <a:srgbClr val="FF0000"/>
                </a:solidFill>
              </a:rPr>
              <a:t>kanan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9459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7391400" cy="4114800"/>
          </a:xfrm>
          <a:ln/>
        </p:spPr>
        <p:txBody>
          <a:bodyPr vert="horz" wrap="square" anchor="t"/>
          <a:lstStyle/>
          <a:p>
            <a:pPr marL="361950" indent="-361950"/>
            <a:r>
              <a:rPr dirty="0"/>
              <a:t>Contoh: konversikan 10110011</a:t>
            </a:r>
            <a:r>
              <a:rPr baseline="-25000" dirty="0"/>
              <a:t>2</a:t>
            </a:r>
            <a:r>
              <a:rPr dirty="0"/>
              <a:t> ke bilangan oktal</a:t>
            </a:r>
          </a:p>
          <a:p>
            <a:pPr marL="361950" indent="-361950"/>
            <a:r>
              <a:rPr dirty="0"/>
              <a:t>Jawab : 10  110  011</a:t>
            </a:r>
          </a:p>
          <a:p>
            <a:pPr marL="361950" indent="-361950"/>
            <a:endParaRPr dirty="0"/>
          </a:p>
          <a:p>
            <a:pPr marL="361950" indent="-361950"/>
            <a:r>
              <a:rPr dirty="0"/>
              <a:t>             2      6       3</a:t>
            </a:r>
          </a:p>
          <a:p>
            <a:pPr marL="361950" indent="-361950"/>
            <a:r>
              <a:rPr dirty="0"/>
              <a:t>Jadi 10110011</a:t>
            </a:r>
            <a:r>
              <a:rPr baseline="-25000" dirty="0"/>
              <a:t>2</a:t>
            </a:r>
            <a:r>
              <a:rPr dirty="0"/>
              <a:t> = 263</a:t>
            </a:r>
            <a:r>
              <a:rPr baseline="-25000" dirty="0"/>
              <a:t>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2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Oktal ke Biner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9300" y="2057400"/>
            <a:ext cx="7124700" cy="2362200"/>
          </a:xfrm>
        </p:spPr>
        <p:txBody>
          <a:bodyPr vert="horz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Sebaliknya untuk mengkonversi Bilangan Oktal ke Biner yang harus dilakukan adalah terjemahkan setiap digit bilangan oktal ke 3 digit bilangan biner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1507" name="Rectangle 4"/>
          <p:cNvSpPr>
            <a:spLocks noGrp="1"/>
          </p:cNvSpPr>
          <p:nvPr>
            <p:ph type="body" idx="4294967295"/>
          </p:nvPr>
        </p:nvSpPr>
        <p:spPr>
          <a:xfrm>
            <a:off x="0" y="914400"/>
            <a:ext cx="8229600" cy="4114800"/>
          </a:xfrm>
          <a:ln/>
        </p:spPr>
        <p:txBody>
          <a:bodyPr vert="horz" wrap="square" anchor="t"/>
          <a:lstStyle/>
          <a:p>
            <a:pPr marL="361950" indent="-361950">
              <a:lnSpc>
                <a:spcPct val="80000"/>
              </a:lnSpc>
            </a:pPr>
            <a:r>
              <a:rPr dirty="0"/>
              <a:t>Contoh Konversikan 263</a:t>
            </a:r>
            <a:r>
              <a:rPr baseline="-25000" dirty="0"/>
              <a:t>8</a:t>
            </a:r>
            <a:r>
              <a:rPr dirty="0"/>
              <a:t> ke bilangan biner.</a:t>
            </a:r>
          </a:p>
          <a:p>
            <a:pPr marL="361950" indent="-361950">
              <a:lnSpc>
                <a:spcPct val="80000"/>
              </a:lnSpc>
            </a:pPr>
            <a:r>
              <a:rPr dirty="0"/>
              <a:t>Jawab:  2       6       3</a:t>
            </a:r>
          </a:p>
          <a:p>
            <a:pPr marL="361950" indent="-361950">
              <a:lnSpc>
                <a:spcPct val="80000"/>
              </a:lnSpc>
            </a:pPr>
            <a:endParaRPr dirty="0"/>
          </a:p>
          <a:p>
            <a:pPr marL="361950" indent="-361950">
              <a:lnSpc>
                <a:spcPct val="80000"/>
              </a:lnSpc>
            </a:pPr>
            <a:r>
              <a:rPr dirty="0"/>
              <a:t>          010   110   011</a:t>
            </a:r>
          </a:p>
          <a:p>
            <a:pPr marL="361950" indent="-361950">
              <a:lnSpc>
                <a:spcPct val="80000"/>
              </a:lnSpc>
            </a:pPr>
            <a:endParaRPr dirty="0"/>
          </a:p>
          <a:p>
            <a:pPr marL="361950" indent="-361950">
              <a:lnSpc>
                <a:spcPct val="80000"/>
              </a:lnSpc>
            </a:pPr>
            <a:r>
              <a:rPr dirty="0"/>
              <a:t>Jadi 263</a:t>
            </a:r>
            <a:r>
              <a:rPr baseline="-25000" dirty="0"/>
              <a:t>8</a:t>
            </a:r>
            <a:r>
              <a:rPr dirty="0"/>
              <a:t> = 010110011</a:t>
            </a:r>
            <a:r>
              <a:rPr baseline="-25000" dirty="0"/>
              <a:t>2 </a:t>
            </a:r>
            <a:r>
              <a:rPr dirty="0"/>
              <a:t>Karena 0 didepan tidak ada artinya kita bisa menuliskan 10110011 </a:t>
            </a:r>
            <a:r>
              <a:rPr sz="2000" dirty="0"/>
              <a:t>2</a:t>
            </a: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None/>
            </a:pPr>
            <a:endParaRPr sz="2000" baseline="-25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Biner ke Hexadesimal</a:t>
            </a:r>
          </a:p>
        </p:txBody>
      </p:sp>
      <p:sp>
        <p:nvSpPr>
          <p:cNvPr id="22532" name="Rectangle 3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7162800" cy="2895600"/>
          </a:xfrm>
          <a:ln/>
        </p:spPr>
        <p:txBody>
          <a:bodyPr vert="horz" wrap="square" anchor="t"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dirty="0"/>
              <a:t>Untuk mengkonversi bilangan biner ke bilangan hexadesimal, lakukan pengelompokan 4 digit bilangan biner dari posisi </a:t>
            </a:r>
            <a:r>
              <a:rPr dirty="0">
                <a:solidFill>
                  <a:srgbClr val="FF0000"/>
                </a:solidFill>
              </a:rPr>
              <a:t>kanan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3555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7162800" cy="4114800"/>
          </a:xfrm>
          <a:ln/>
        </p:spPr>
        <p:txBody>
          <a:bodyPr vert="horz" wrap="square" anchor="t"/>
          <a:lstStyle/>
          <a:p>
            <a:pPr marL="457200" indent="-457200"/>
            <a:r>
              <a:rPr dirty="0"/>
              <a:t>Contoh: konversikan 10110011 </a:t>
            </a:r>
            <a:r>
              <a:rPr sz="1400" dirty="0"/>
              <a:t>2</a:t>
            </a:r>
            <a:r>
              <a:rPr dirty="0"/>
              <a:t> ke bilangan Hex</a:t>
            </a:r>
          </a:p>
          <a:p>
            <a:pPr marL="457200" indent="-457200"/>
            <a:r>
              <a:rPr dirty="0"/>
              <a:t>Jawab : 1011  0011</a:t>
            </a:r>
          </a:p>
          <a:p>
            <a:pPr marL="457200" indent="-457200"/>
            <a:r>
              <a:rPr dirty="0"/>
              <a:t>            B         3</a:t>
            </a:r>
          </a:p>
          <a:p>
            <a:pPr marL="457200" indent="-457200"/>
            <a:r>
              <a:rPr dirty="0"/>
              <a:t>Jadi 10110011</a:t>
            </a:r>
            <a:r>
              <a:rPr sz="1400" dirty="0"/>
              <a:t>2</a:t>
            </a:r>
            <a:r>
              <a:rPr dirty="0"/>
              <a:t> = B3</a:t>
            </a:r>
            <a:r>
              <a:rPr sz="1600" dirty="0"/>
              <a:t>16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13716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Hexadesimal ke Biner</a:t>
            </a:r>
          </a:p>
        </p:txBody>
      </p:sp>
      <p:sp>
        <p:nvSpPr>
          <p:cNvPr id="24580" name="Rectangle 3"/>
          <p:cNvSpPr>
            <a:spLocks noGrp="1"/>
          </p:cNvSpPr>
          <p:nvPr>
            <p:ph type="body" idx="4294967295"/>
          </p:nvPr>
        </p:nvSpPr>
        <p:spPr>
          <a:xfrm>
            <a:off x="2019300" y="1981200"/>
            <a:ext cx="7124700" cy="4114800"/>
          </a:xfrm>
          <a:ln/>
        </p:spPr>
        <p:txBody>
          <a:bodyPr vert="horz" wrap="square" anchor="t"/>
          <a:lstStyle/>
          <a:p>
            <a:pPr marL="0" indent="0">
              <a:buFont typeface="Wingdings" panose="05000000000000000000" pitchFamily="2" charset="2"/>
              <a:buNone/>
            </a:pPr>
            <a:r>
              <a:rPr dirty="0"/>
              <a:t>Sebaliknya untuk mengkonversi Bilangan Hexadesimal ke Biner yang harus dilakukan adalah terjemahkan setiap digit bilangan Hexadesimal ke 4 digit bilangan biner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Definisi Sistem Bilangan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suku-suku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. 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 </a:t>
            </a:r>
            <a:r>
              <a:rPr lang="en-US" dirty="0" err="1"/>
              <a:t>suku</a:t>
            </a:r>
            <a:r>
              <a:rPr lang="en-US" dirty="0"/>
              <a:t> 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 </a:t>
            </a:r>
            <a:r>
              <a:rPr lang="en-US" dirty="0" err="1"/>
              <a:t>antara</a:t>
            </a:r>
            <a:r>
              <a:rPr lang="en-US" dirty="0"/>
              <a:t>  </a:t>
            </a:r>
            <a:r>
              <a:rPr lang="en-US" dirty="0" err="1"/>
              <a:t>angka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 </a:t>
            </a:r>
            <a:r>
              <a:rPr lang="en-US" dirty="0" err="1"/>
              <a:t>perpangkatan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pangkat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5603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8229600" cy="4114800"/>
          </a:xfrm>
          <a:ln/>
        </p:spPr>
        <p:txBody>
          <a:bodyPr vert="horz" wrap="square" anchor="t"/>
          <a:lstStyle/>
          <a:p>
            <a:pPr marL="361950" indent="-361950" defTabSz="914400">
              <a:tabLst>
                <a:tab pos="361950" algn="l"/>
              </a:tabLst>
            </a:pPr>
            <a:r>
              <a:rPr dirty="0"/>
              <a:t>Contoh Konversikan B3</a:t>
            </a:r>
            <a:r>
              <a:rPr baseline="-25000" dirty="0"/>
              <a:t>16</a:t>
            </a:r>
            <a:r>
              <a:rPr dirty="0"/>
              <a:t> ke bilangan biner.</a:t>
            </a:r>
          </a:p>
          <a:p>
            <a:pPr marL="361950" indent="-361950" defTabSz="914400">
              <a:tabLst>
                <a:tab pos="361950" algn="l"/>
              </a:tabLst>
            </a:pPr>
            <a:r>
              <a:rPr dirty="0"/>
              <a:t>Jawab:  B        3</a:t>
            </a:r>
          </a:p>
          <a:p>
            <a:pPr marL="361950" indent="-361950" defTabSz="914400">
              <a:tabLst>
                <a:tab pos="361950" algn="l"/>
              </a:tabLst>
            </a:pPr>
            <a:endParaRPr dirty="0"/>
          </a:p>
          <a:p>
            <a:pPr marL="361950" indent="-361950" defTabSz="914400">
              <a:tabLst>
                <a:tab pos="361950" algn="l"/>
              </a:tabLst>
            </a:pPr>
            <a:r>
              <a:rPr dirty="0"/>
              <a:t>        1011   0011</a:t>
            </a:r>
          </a:p>
          <a:p>
            <a:pPr marL="361950" indent="-361950" defTabSz="914400">
              <a:tabLst>
                <a:tab pos="361950" algn="l"/>
              </a:tabLst>
            </a:pPr>
            <a:endParaRPr dirty="0"/>
          </a:p>
          <a:p>
            <a:pPr marL="361950" indent="-361950" defTabSz="914400">
              <a:tabLst>
                <a:tab pos="361950" algn="l"/>
              </a:tabLst>
            </a:pPr>
            <a:r>
              <a:rPr dirty="0"/>
              <a:t>     Jadi B3</a:t>
            </a:r>
            <a:r>
              <a:rPr baseline="-25000" dirty="0"/>
              <a:t>16</a:t>
            </a:r>
            <a:r>
              <a:rPr dirty="0"/>
              <a:t> = 10110011</a:t>
            </a:r>
            <a:r>
              <a:rPr baseline="-25000" dirty="0"/>
              <a:t>2 </a:t>
            </a:r>
          </a:p>
          <a:p>
            <a:pPr marL="361950" indent="-361950" defTabSz="914400">
              <a:tabLst>
                <a:tab pos="361950" algn="l"/>
              </a:tabLst>
            </a:pPr>
            <a:endParaRPr sz="4400" dirty="0"/>
          </a:p>
        </p:txBody>
      </p:sp>
    </p:spTree>
  </p:cSld>
  <p:clrMapOvr>
    <a:masterClrMapping/>
  </p:clrMapOvr>
  <p:transition>
    <p:diamond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>
                <a:solidFill>
                  <a:srgbClr val="C00000"/>
                </a:solidFill>
              </a:rPr>
              <a:t>Kode Biner yang mewakili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55" y="1628775"/>
            <a:ext cx="8517255" cy="5181600"/>
          </a:xfrm>
        </p:spPr>
        <p:txBody>
          <a:bodyPr>
            <a:normAutofit fontScale="72500"/>
          </a:bodyPr>
          <a:lstStyle/>
          <a:p>
            <a:pPr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 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 </a:t>
            </a:r>
          </a:p>
          <a:p>
            <a:r>
              <a:rPr lang="en-US" dirty="0" err="1"/>
              <a:t>Komputer</a:t>
            </a:r>
            <a:r>
              <a:rPr lang="en-US" dirty="0"/>
              <a:t> 1 byte </a:t>
            </a:r>
            <a:r>
              <a:rPr lang="en-US" dirty="0" err="1"/>
              <a:t>untuk</a:t>
            </a:r>
            <a:r>
              <a:rPr lang="en-US" dirty="0"/>
              <a:t> 4 bit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4 bit </a:t>
            </a:r>
            <a:r>
              <a:rPr lang="en-US" dirty="0" err="1"/>
              <a:t>yaitu</a:t>
            </a:r>
            <a:r>
              <a:rPr lang="en-US" dirty="0"/>
              <a:t> BCD (</a:t>
            </a:r>
            <a:r>
              <a:rPr lang="en-US" i="1" dirty="0"/>
              <a:t>Binary Coded Decimal</a:t>
            </a:r>
            <a:r>
              <a:rPr lang="en-US" dirty="0"/>
              <a:t>). </a:t>
            </a:r>
          </a:p>
          <a:p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1 byte </a:t>
            </a:r>
            <a:r>
              <a:rPr lang="en-US" dirty="0" err="1"/>
              <a:t>untuk</a:t>
            </a:r>
            <a:r>
              <a:rPr lang="en-US" dirty="0"/>
              <a:t> 6 bit,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6 bit </a:t>
            </a:r>
            <a:r>
              <a:rPr lang="en-US" dirty="0" err="1"/>
              <a:t>yaitu</a:t>
            </a:r>
            <a:r>
              <a:rPr lang="en-US" dirty="0"/>
              <a:t> SBCDIC (</a:t>
            </a:r>
            <a:r>
              <a:rPr lang="en-US" i="1" dirty="0"/>
              <a:t>Standard Binary Coded Decimal Interchange Code</a:t>
            </a:r>
            <a:r>
              <a:rPr lang="en-US" dirty="0"/>
              <a:t>). </a:t>
            </a:r>
          </a:p>
          <a:p>
            <a:r>
              <a:rPr lang="en-US" dirty="0" err="1"/>
              <a:t>Komputer</a:t>
            </a:r>
            <a:r>
              <a:rPr lang="en-US" dirty="0"/>
              <a:t> 1 byte </a:t>
            </a:r>
            <a:r>
              <a:rPr lang="en-US" dirty="0" err="1"/>
              <a:t>untuk</a:t>
            </a:r>
            <a:r>
              <a:rPr lang="en-US" dirty="0"/>
              <a:t> 8 bit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8 bit </a:t>
            </a:r>
            <a:r>
              <a:rPr lang="en-US" dirty="0" err="1"/>
              <a:t>yaitu</a:t>
            </a:r>
            <a:r>
              <a:rPr lang="en-US" dirty="0"/>
              <a:t> EBCDIC (</a:t>
            </a:r>
            <a:r>
              <a:rPr lang="en-US" i="1" dirty="0"/>
              <a:t>Extended Binary Coded Decimal Interchange Code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ASCII (</a:t>
            </a:r>
            <a:r>
              <a:rPr lang="en-US" i="1" dirty="0"/>
              <a:t>American Standard Code for Information Interchange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Binary code 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214495"/>
          </a:xfrm>
        </p:spPr>
        <p:txBody>
          <a:bodyPr/>
          <a:lstStyle/>
          <a:p>
            <a:r>
              <a:rPr lang="en-US" sz="2400" dirty="0"/>
              <a:t>BCD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digit decimal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9.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4-bit,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10 </a:t>
            </a:r>
            <a:r>
              <a:rPr lang="en-US" sz="2400" dirty="0" err="1"/>
              <a:t>kombinasi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.</a:t>
            </a:r>
          </a:p>
          <a:p>
            <a:pPr marL="596900" indent="-514350">
              <a:buNone/>
            </a:pPr>
            <a:endParaRPr lang="en-US" dirty="0"/>
          </a:p>
        </p:txBody>
      </p:sp>
      <p:pic>
        <p:nvPicPr>
          <p:cNvPr id="4" name="Picture 3" descr="bcd4bit.PN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928662" y="2857496"/>
            <a:ext cx="5357850" cy="385765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C00000"/>
                </a:solidFill>
              </a:rPr>
              <a:t>SBCDIC (standart binary coded decimal interchange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643050"/>
            <a:ext cx="7498080" cy="4910150"/>
          </a:xfrm>
        </p:spPr>
        <p:txBody>
          <a:bodyPr>
            <a:noAutofit/>
          </a:bodyPr>
          <a:lstStyle/>
          <a:p>
            <a:pPr>
              <a:buClr>
                <a:srgbClr val="F0A22E"/>
              </a:buClr>
            </a:pP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biner</a:t>
            </a:r>
            <a:r>
              <a:rPr lang="en-US" sz="2000" dirty="0"/>
              <a:t> yang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BCD, BCD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6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dipergunakan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mewakili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yang lain. </a:t>
            </a:r>
            <a:endParaRPr lang="id-ID" sz="2000" dirty="0"/>
          </a:p>
          <a:p>
            <a:pPr>
              <a:buClr>
                <a:srgbClr val="F0A22E"/>
              </a:buClr>
            </a:pPr>
            <a:r>
              <a:rPr lang="en-US" sz="2000" dirty="0"/>
              <a:t>SBCDIC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generasi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. SBCDIC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6-bit,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64 (2</a:t>
            </a:r>
            <a:r>
              <a:rPr lang="en-US" sz="2000" baseline="30000" dirty="0"/>
              <a:t>6</a:t>
            </a:r>
            <a:r>
              <a:rPr lang="en-US" sz="2000" dirty="0"/>
              <a:t> = 64)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10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digit </a:t>
            </a:r>
            <a:r>
              <a:rPr lang="en-US" sz="2000" dirty="0" err="1"/>
              <a:t>angka</a:t>
            </a:r>
            <a:r>
              <a:rPr lang="en-US" sz="2000" dirty="0"/>
              <a:t>, 26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alphabetic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sisanya</a:t>
            </a:r>
            <a:r>
              <a:rPr lang="en-US" sz="2000" dirty="0"/>
              <a:t> </a:t>
            </a:r>
            <a:r>
              <a:rPr lang="en-US" sz="2000" dirty="0" err="1"/>
              <a:t>karakter-karaker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yang </a:t>
            </a:r>
            <a:r>
              <a:rPr lang="en-US" sz="2000" dirty="0" err="1"/>
              <a:t>dipilih</a:t>
            </a:r>
            <a:r>
              <a:rPr lang="en-US" sz="2000" dirty="0"/>
              <a:t>. </a:t>
            </a:r>
            <a:r>
              <a:rPr lang="en-US" sz="2000" dirty="0" err="1"/>
              <a:t>Posisi</a:t>
            </a:r>
            <a:r>
              <a:rPr lang="en-US" sz="2000" dirty="0"/>
              <a:t> bit </a:t>
            </a:r>
            <a:r>
              <a:rPr lang="en-US" sz="2000" dirty="0" err="1"/>
              <a:t>di</a:t>
            </a:r>
            <a:r>
              <a:rPr lang="en-US" sz="2000" dirty="0"/>
              <a:t> SBCDIC </a:t>
            </a:r>
            <a:r>
              <a:rPr lang="en-US" sz="2000" dirty="0" err="1"/>
              <a:t>dibagi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2 zone </a:t>
            </a:r>
            <a:r>
              <a:rPr lang="en-US" sz="2000" dirty="0" err="1"/>
              <a:t>yaitu</a:t>
            </a:r>
            <a:r>
              <a:rPr lang="en-US" sz="2000" dirty="0"/>
              <a:t> 2 bit </a:t>
            </a:r>
            <a:r>
              <a:rPr lang="en-US" sz="2000" dirty="0" err="1"/>
              <a:t>pertama</a:t>
            </a:r>
            <a:r>
              <a:rPr lang="en-US" sz="2000" dirty="0"/>
              <a:t> (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B)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i="1" dirty="0"/>
              <a:t>alpha bit position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4 bit </a:t>
            </a:r>
            <a:r>
              <a:rPr lang="en-US" sz="2000" dirty="0" err="1"/>
              <a:t>berikutnya</a:t>
            </a:r>
            <a:r>
              <a:rPr lang="en-US" sz="2000" dirty="0"/>
              <a:t> (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bit 8, bit 4 </a:t>
            </a:r>
            <a:r>
              <a:rPr lang="en-US" sz="2000" dirty="0" err="1"/>
              <a:t>dan</a:t>
            </a:r>
            <a:r>
              <a:rPr lang="en-US" sz="2000" dirty="0"/>
              <a:t> bit 1)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i="1" dirty="0"/>
              <a:t>numeric bit position</a:t>
            </a:r>
            <a:r>
              <a:rPr lang="en-US" sz="2000" dirty="0"/>
              <a:t>.</a:t>
            </a:r>
          </a:p>
          <a:p>
            <a:pPr lvl="0">
              <a:buClr>
                <a:srgbClr val="F0A22E"/>
              </a:buClr>
            </a:pPr>
            <a:endParaRPr lang="en-US" sz="2000" dirty="0">
              <a:solidFill>
                <a:srgbClr val="4E3B3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2000" dirty="0"/>
              <a:t>	</a:t>
            </a:r>
            <a:endParaRPr lang="id-ID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tiposisi.PN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0" y="1571612"/>
            <a:ext cx="3929058" cy="4143404"/>
          </a:xfrm>
        </p:spPr>
      </p:pic>
      <p:pic>
        <p:nvPicPr>
          <p:cNvPr id="5" name="Picture 4" descr="tabelSBCD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5390" y="748665"/>
            <a:ext cx="7928610" cy="496633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C00000"/>
                </a:solidFill>
              </a:rPr>
              <a:t>EBCDIC (extended binary coded decimal interchange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70" y="1600200"/>
            <a:ext cx="8469630" cy="4526280"/>
          </a:xfrm>
        </p:spPr>
        <p:txBody>
          <a:bodyPr>
            <a:normAutofit fontScale="90000" lnSpcReduction="10000"/>
          </a:bodyPr>
          <a:lstStyle/>
          <a:p>
            <a:pPr lvl="0"/>
            <a:r>
              <a:rPr lang="id-ID" sz="3000" dirty="0"/>
              <a:t>Dikenal juga dengan </a:t>
            </a:r>
            <a:r>
              <a:rPr lang="en-US" sz="3000" dirty="0"/>
              <a:t>ASCII (American Standard Code for Information Interchange).</a:t>
            </a:r>
            <a:r>
              <a:rPr lang="en-US" dirty="0"/>
              <a:t>   </a:t>
            </a:r>
          </a:p>
          <a:p>
            <a:r>
              <a:rPr lang="en-US" dirty="0"/>
              <a:t>EBCDIC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computer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IBM S/360.</a:t>
            </a:r>
          </a:p>
          <a:p>
            <a:r>
              <a:rPr lang="en-US" dirty="0"/>
              <a:t>EBCDIC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8-bit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256 (2 </a:t>
            </a:r>
            <a:r>
              <a:rPr lang="en-US" baseline="30000" dirty="0"/>
              <a:t>8 </a:t>
            </a:r>
            <a:r>
              <a:rPr lang="en-US" dirty="0"/>
              <a:t>= 256)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EBCDIC high-order bits </a:t>
            </a:r>
            <a:r>
              <a:rPr lang="en-US" dirty="0" err="1"/>
              <a:t>atau</a:t>
            </a:r>
            <a:r>
              <a:rPr lang="en-US" dirty="0"/>
              <a:t> 4-bit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zone bits </a:t>
            </a:r>
            <a:r>
              <a:rPr lang="en-US" dirty="0" err="1"/>
              <a:t>dan</a:t>
            </a:r>
            <a:r>
              <a:rPr lang="en-US" dirty="0"/>
              <a:t> low-order bits </a:t>
            </a:r>
            <a:r>
              <a:rPr lang="en-US" dirty="0" err="1"/>
              <a:t>atau</a:t>
            </a:r>
            <a:r>
              <a:rPr lang="en-US" dirty="0"/>
              <a:t> 4 bit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numeric bits.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BCD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9610" y="518795"/>
            <a:ext cx="7824470" cy="6163945"/>
          </a:xfrm>
        </p:spPr>
      </p:pic>
    </p:spTree>
  </p:cSld>
  <p:clrMapOvr>
    <a:masterClrMapping/>
  </p:clrMapOvr>
  <p:transition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ASCII 7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3000" dirty="0"/>
              <a:t>ASCII </a:t>
            </a:r>
            <a:r>
              <a:rPr lang="en-US" sz="3000" dirty="0" err="1"/>
              <a:t>singkatan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i="1" dirty="0"/>
              <a:t>American Standard Code for Information Interchange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ada</a:t>
            </a:r>
            <a:r>
              <a:rPr lang="en-US" sz="3000" dirty="0"/>
              <a:t> yang </a:t>
            </a:r>
            <a:r>
              <a:rPr lang="en-US" sz="3000" dirty="0" err="1"/>
              <a:t>menyebut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/>
              <a:t>American Standard </a:t>
            </a:r>
            <a:r>
              <a:rPr lang="en-US" sz="3000" i="1" dirty="0" err="1"/>
              <a:t>Commintee</a:t>
            </a:r>
            <a:r>
              <a:rPr lang="en-US" sz="3000" i="1" dirty="0"/>
              <a:t> on Information Interchange</a:t>
            </a:r>
            <a:r>
              <a:rPr lang="en-US" sz="3000" dirty="0"/>
              <a:t> </a:t>
            </a:r>
            <a:r>
              <a:rPr lang="en-US" sz="3000" dirty="0" err="1"/>
              <a:t>dikembangkan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ANSI (</a:t>
            </a:r>
            <a:r>
              <a:rPr lang="en-US" sz="3000" i="1" dirty="0"/>
              <a:t>American National Standards Institute</a:t>
            </a:r>
            <a:r>
              <a:rPr lang="en-US" sz="3000" dirty="0"/>
              <a:t>)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tujuan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kode</a:t>
            </a:r>
            <a:r>
              <a:rPr lang="en-US" sz="3000" dirty="0"/>
              <a:t> </a:t>
            </a:r>
            <a:r>
              <a:rPr lang="en-US" sz="3000" dirty="0" err="1"/>
              <a:t>biner</a:t>
            </a:r>
            <a:r>
              <a:rPr lang="en-US" sz="3000" dirty="0"/>
              <a:t> yang </a:t>
            </a:r>
            <a:r>
              <a:rPr lang="en-US" sz="3000" dirty="0" err="1"/>
              <a:t>standar</a:t>
            </a:r>
            <a:r>
              <a:rPr lang="en-US" sz="3000" dirty="0"/>
              <a:t>. 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2" indent="0">
              <a:buNone/>
            </a:pPr>
            <a:r>
              <a:rPr lang="en-US" sz="2000" dirty="0" err="1"/>
              <a:t>Kode</a:t>
            </a:r>
            <a:r>
              <a:rPr lang="en-US" sz="2000" dirty="0"/>
              <a:t> ASCII yang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7-bit,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127 </a:t>
            </a:r>
            <a:r>
              <a:rPr lang="en-US" sz="2000" dirty="0" err="1"/>
              <a:t>dari</a:t>
            </a:r>
            <a:r>
              <a:rPr lang="en-US" sz="2000" dirty="0"/>
              <a:t> 128 (2</a:t>
            </a:r>
            <a:r>
              <a:rPr lang="en-US" sz="2000" baseline="30000" dirty="0"/>
              <a:t>7</a:t>
            </a:r>
            <a:r>
              <a:rPr lang="en-US" sz="2000" dirty="0"/>
              <a:t> = 128)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id-ID" sz="2000" dirty="0"/>
              <a:t>:</a:t>
            </a:r>
          </a:p>
          <a:p>
            <a:pPr lvl="2"/>
            <a:r>
              <a:rPr lang="en-US" sz="2000" dirty="0"/>
              <a:t>26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capital (upper case) </a:t>
            </a:r>
            <a:r>
              <a:rPr lang="en-US" sz="2000" dirty="0" err="1"/>
              <a:t>dari</a:t>
            </a:r>
            <a:r>
              <a:rPr lang="en-US" sz="2000" dirty="0"/>
              <a:t> A s/d Z</a:t>
            </a:r>
          </a:p>
          <a:p>
            <a:pPr lvl="2"/>
            <a:r>
              <a:rPr lang="en-US" sz="2000" dirty="0"/>
              <a:t>26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(lower case) </a:t>
            </a:r>
            <a:r>
              <a:rPr lang="en-US" sz="2000" dirty="0" err="1"/>
              <a:t>dari</a:t>
            </a:r>
            <a:r>
              <a:rPr lang="en-US" sz="2000" dirty="0"/>
              <a:t> a s/d z</a:t>
            </a:r>
          </a:p>
          <a:p>
            <a:pPr lvl="2"/>
            <a:r>
              <a:rPr lang="en-US" sz="2000" dirty="0"/>
              <a:t>digit decimal </a:t>
            </a:r>
            <a:r>
              <a:rPr lang="en-US" sz="2000" dirty="0" err="1"/>
              <a:t>dari</a:t>
            </a:r>
            <a:r>
              <a:rPr lang="en-US" sz="2000" dirty="0"/>
              <a:t> 0 s/d 9</a:t>
            </a:r>
          </a:p>
          <a:p>
            <a:pPr lvl="2"/>
            <a:r>
              <a:rPr lang="en-US" sz="2000" dirty="0"/>
              <a:t>34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dicetak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status </a:t>
            </a:r>
            <a:r>
              <a:rPr lang="en-US" sz="2000" dirty="0" err="1"/>
              <a:t>operasi</a:t>
            </a:r>
            <a:r>
              <a:rPr lang="en-US" sz="2000" dirty="0"/>
              <a:t> computer</a:t>
            </a:r>
          </a:p>
          <a:p>
            <a:pPr lvl="2"/>
            <a:r>
              <a:rPr lang="en-US" sz="2000" dirty="0"/>
              <a:t>32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(</a:t>
            </a:r>
            <a:r>
              <a:rPr lang="en-US" sz="2000" i="1" dirty="0"/>
              <a:t>special characters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400" dirty="0"/>
              <a:t>	ASCII 7-bit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komputer-komputer</a:t>
            </a:r>
            <a:r>
              <a:rPr lang="en-US" sz="2400" dirty="0"/>
              <a:t> </a:t>
            </a:r>
            <a:r>
              <a:rPr lang="en-US" sz="2400" dirty="0" err="1"/>
              <a:t>generasi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mikro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ASCII 8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8-bit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8-bit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ASCII 8-bit, </a:t>
            </a:r>
            <a:r>
              <a:rPr lang="en-US" dirty="0" err="1"/>
              <a:t>karakter-karakter</a:t>
            </a:r>
            <a:r>
              <a:rPr lang="en-US" dirty="0"/>
              <a:t> graphic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ASCII 7-bit, </a:t>
            </a:r>
            <a:r>
              <a:rPr lang="en-US" dirty="0" err="1"/>
              <a:t>seperti</a:t>
            </a:r>
            <a:r>
              <a:rPr lang="en-US" dirty="0"/>
              <a:t> ♥ ♦ ♣ ♠ α β ►◄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. </a:t>
            </a:r>
            <a:r>
              <a:rPr lang="en-US" dirty="0" err="1"/>
              <a:t>Komputer</a:t>
            </a:r>
            <a:r>
              <a:rPr lang="en-US" dirty="0"/>
              <a:t> IBM PC </a:t>
            </a:r>
            <a:r>
              <a:rPr lang="en-US" dirty="0" err="1"/>
              <a:t>menggunakan</a:t>
            </a:r>
            <a:r>
              <a:rPr lang="en-US" dirty="0"/>
              <a:t> ASCII 8-bit.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solidFill>
                  <a:srgbClr val="C00000"/>
                </a:solidFill>
              </a:rPr>
              <a:t>Sistem Dasar Bilangan Sepuluh (Desimal)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475" y="1600200"/>
            <a:ext cx="8691245" cy="4526280"/>
          </a:xfrm>
        </p:spPr>
        <p:txBody>
          <a:bodyPr>
            <a:normAutofit fontScale="72500"/>
          </a:bodyPr>
          <a:lstStyle/>
          <a:p>
            <a:pPr marL="0" indent="0">
              <a:buNone/>
            </a:pP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angka-angka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not </a:t>
            </a:r>
            <a:r>
              <a:rPr lang="en-US" dirty="0" err="1"/>
              <a:t>sampai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id-ID" dirty="0"/>
              <a:t>.</a:t>
            </a:r>
          </a:p>
          <a:p>
            <a:pPr>
              <a:buNone/>
            </a:pPr>
            <a:endParaRPr lang="id-ID" dirty="0"/>
          </a:p>
          <a:p>
            <a:pPr algn="ctr">
              <a:buNone/>
            </a:pPr>
            <a:r>
              <a:rPr lang="id-ID" sz="4400" dirty="0">
                <a:solidFill>
                  <a:srgbClr val="C00000"/>
                </a:solidFill>
              </a:rPr>
              <a:t>Sistem Bilangan Dasar Dua (Sistem Binair)</a:t>
            </a:r>
            <a:endParaRPr lang="id-ID" sz="4400" dirty="0"/>
          </a:p>
          <a:p>
            <a:pPr marL="0" indent="0"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(base) = 2,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2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0 </a:t>
            </a:r>
            <a:r>
              <a:rPr lang="en-US" dirty="0" err="1"/>
              <a:t>dan</a:t>
            </a:r>
            <a:r>
              <a:rPr lang="en-US" dirty="0"/>
              <a:t> 1.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.</a:t>
            </a:r>
            <a:r>
              <a:rPr lang="id-ID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158B-89A2-4006-9F84-833833DC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0C8C-13FE-4061-87EB-3BE7AADD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minimal 10 paragraph.</a:t>
            </a:r>
          </a:p>
          <a:p>
            <a:r>
              <a:rPr lang="en-US" sz="2400" dirty="0"/>
              <a:t>Posting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blog/web yang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.</a:t>
            </a:r>
          </a:p>
          <a:p>
            <a:r>
              <a:rPr lang="en-US" sz="2400" dirty="0"/>
              <a:t>Beri </a:t>
            </a:r>
            <a:r>
              <a:rPr lang="en-US" sz="2400" dirty="0" err="1"/>
              <a:t>judul</a:t>
            </a:r>
            <a:r>
              <a:rPr lang="en-US" sz="2400" dirty="0"/>
              <a:t> </a:t>
            </a:r>
            <a:r>
              <a:rPr lang="en-US" sz="2400" dirty="0" err="1"/>
              <a:t>postingan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“Nama </a:t>
            </a:r>
            <a:r>
              <a:rPr lang="en-US" sz="2400" dirty="0" err="1"/>
              <a:t>anda</a:t>
            </a:r>
            <a:r>
              <a:rPr lang="en-US" sz="2400" dirty="0"/>
              <a:t>: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”</a:t>
            </a:r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dan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/>
              <a:t> postingan</a:t>
            </a:r>
            <a:endParaRPr lang="en-US" sz="2400" dirty="0"/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tulisan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mengaktifkan</a:t>
            </a:r>
            <a:r>
              <a:rPr lang="en-US" sz="2400" dirty="0"/>
              <a:t> link </a:t>
            </a:r>
            <a:r>
              <a:rPr lang="en-US" sz="2400" dirty="0" err="1"/>
              <a:t>ke</a:t>
            </a:r>
            <a:r>
              <a:rPr lang="en-US" sz="2400" dirty="0"/>
              <a:t> onlinelearning.uhamka.ac.id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766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C00000"/>
                </a:solidFill>
              </a:rPr>
              <a:t>Sistem Dasar Bilangan Enam Belas (Sistem Heksadesimal)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pPr marL="0" indent="0">
              <a:buNone/>
            </a:pPr>
            <a:r>
              <a:rPr lang="id-ID" altLang="en-US" dirty="0" err="1"/>
              <a:t>  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(base) = 16. </a:t>
            </a:r>
            <a:endParaRPr lang="id-ID" dirty="0"/>
          </a:p>
          <a:p>
            <a:pPr>
              <a:buNone/>
            </a:pPr>
            <a:r>
              <a:rPr lang="en-US" dirty="0" err="1"/>
              <a:t>   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system </a:t>
            </a:r>
            <a:r>
              <a:rPr lang="en-US" dirty="0" err="1"/>
              <a:t>bilanga heksadesimal</a:t>
            </a:r>
            <a:r>
              <a:rPr lang="en-US" dirty="0"/>
              <a:t> </a:t>
            </a:r>
            <a:r>
              <a:rPr lang="en-US" dirty="0" err="1"/>
              <a:t>ini 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9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abjad</a:t>
            </a:r>
            <a:r>
              <a:rPr lang="en-US" dirty="0"/>
              <a:t> A </a:t>
            </a:r>
            <a:r>
              <a:rPr lang="en-US" dirty="0" err="1"/>
              <a:t>sampai</a:t>
            </a:r>
            <a:r>
              <a:rPr lang="en-US" dirty="0"/>
              <a:t> F.</a:t>
            </a:r>
            <a:endParaRPr lang="id-ID" dirty="0"/>
          </a:p>
          <a:p>
            <a:pPr>
              <a:buNone/>
            </a:pPr>
            <a:endParaRPr lang="id-ID" dirty="0"/>
          </a:p>
          <a:p>
            <a:pPr algn="ctr">
              <a:buNone/>
            </a:pPr>
            <a:r>
              <a:rPr lang="id-ID" sz="4400" dirty="0">
                <a:solidFill>
                  <a:srgbClr val="C00000"/>
                </a:solidFill>
              </a:rPr>
              <a:t>Sistem Dasar Bilangan Delapan (Sistem Okatadesimal)</a:t>
            </a:r>
            <a:endParaRPr lang="id-ID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id-ID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/>
              <a:t>   Mempunyai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(base) = 8. </a:t>
            </a:r>
            <a:endParaRPr lang="id-ID" dirty="0"/>
          </a:p>
          <a:p>
            <a:pPr>
              <a:buNone/>
            </a:pPr>
            <a:r>
              <a:rPr lang="id-ID" dirty="0"/>
              <a:t>  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system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oktadesimal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7.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grpSp>
        <p:nvGrpSpPr>
          <p:cNvPr id="10243" name="Group 4"/>
          <p:cNvGrpSpPr/>
          <p:nvPr/>
        </p:nvGrpSpPr>
        <p:grpSpPr>
          <a:xfrm>
            <a:off x="457200" y="1143000"/>
            <a:ext cx="8294688" cy="3381375"/>
            <a:chOff x="336" y="1008"/>
            <a:chExt cx="5225" cy="2130"/>
          </a:xfrm>
        </p:grpSpPr>
        <p:sp>
          <p:nvSpPr>
            <p:cNvPr id="10272" name="Rectangle 5"/>
            <p:cNvSpPr/>
            <p:nvPr/>
          </p:nvSpPr>
          <p:spPr>
            <a:xfrm>
              <a:off x="339" y="1008"/>
              <a:ext cx="5217" cy="2118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 altLang="x-none" dirty="0">
                <a:latin typeface="Tahoma" panose="020B0604030504040204" pitchFamily="34" charset="0"/>
              </a:endParaRPr>
            </a:p>
          </p:txBody>
        </p:sp>
        <p:sp>
          <p:nvSpPr>
            <p:cNvPr id="10273" name="Line 6"/>
            <p:cNvSpPr/>
            <p:nvPr/>
          </p:nvSpPr>
          <p:spPr>
            <a:xfrm>
              <a:off x="339" y="1388"/>
              <a:ext cx="521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4" name="Line 7"/>
            <p:cNvSpPr/>
            <p:nvPr/>
          </p:nvSpPr>
          <p:spPr>
            <a:xfrm>
              <a:off x="339" y="2662"/>
              <a:ext cx="521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5" name="Line 8"/>
            <p:cNvSpPr/>
            <p:nvPr/>
          </p:nvSpPr>
          <p:spPr>
            <a:xfrm>
              <a:off x="339" y="2199"/>
              <a:ext cx="521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6" name="Line 9"/>
            <p:cNvSpPr/>
            <p:nvPr/>
          </p:nvSpPr>
          <p:spPr>
            <a:xfrm flipV="1">
              <a:off x="336" y="1774"/>
              <a:ext cx="5220" cy="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7" name="Freeform 10"/>
            <p:cNvSpPr/>
            <p:nvPr/>
          </p:nvSpPr>
          <p:spPr>
            <a:xfrm>
              <a:off x="1374" y="1014"/>
              <a:ext cx="1" cy="2124"/>
            </a:xfrm>
            <a:custGeom>
              <a:avLst/>
              <a:gdLst>
                <a:gd name="txL" fmla="*/ 0 w 1"/>
                <a:gd name="txT" fmla="*/ 0 h 2124"/>
                <a:gd name="txR" fmla="*/ 1 w 1"/>
                <a:gd name="txB" fmla="*/ 2124 h 2124"/>
              </a:gdLst>
              <a:ahLst/>
              <a:cxnLst>
                <a:cxn ang="0">
                  <a:pos x="0" y="0"/>
                </a:cxn>
                <a:cxn ang="0">
                  <a:pos x="0" y="2124"/>
                </a:cxn>
              </a:cxnLst>
              <a:rect l="txL" t="txT" r="txR" b="txB"/>
              <a:pathLst>
                <a:path w="1" h="2124">
                  <a:moveTo>
                    <a:pt x="0" y="0"/>
                  </a:moveTo>
                  <a:lnTo>
                    <a:pt x="0" y="2124"/>
                  </a:lnTo>
                </a:path>
              </a:pathLst>
            </a:custGeom>
            <a:noFill/>
            <a:ln w="127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10278" name="Freeform 11"/>
            <p:cNvSpPr/>
            <p:nvPr/>
          </p:nvSpPr>
          <p:spPr>
            <a:xfrm>
              <a:off x="2010" y="1014"/>
              <a:ext cx="3" cy="2124"/>
            </a:xfrm>
            <a:custGeom>
              <a:avLst/>
              <a:gdLst>
                <a:gd name="txL" fmla="*/ 0 w 3"/>
                <a:gd name="txT" fmla="*/ 0 h 2124"/>
                <a:gd name="txR" fmla="*/ 3 w 3"/>
                <a:gd name="txB" fmla="*/ 2124 h 2124"/>
              </a:gdLst>
              <a:ahLst/>
              <a:cxnLst>
                <a:cxn ang="0">
                  <a:pos x="0" y="0"/>
                </a:cxn>
                <a:cxn ang="0">
                  <a:pos x="3" y="2124"/>
                </a:cxn>
              </a:cxnLst>
              <a:rect l="txL" t="txT" r="txR" b="txB"/>
              <a:pathLst>
                <a:path w="3" h="2124">
                  <a:moveTo>
                    <a:pt x="0" y="0"/>
                  </a:moveTo>
                  <a:lnTo>
                    <a:pt x="3" y="2124"/>
                  </a:lnTo>
                </a:path>
              </a:pathLst>
            </a:custGeom>
            <a:noFill/>
            <a:ln w="127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10279" name="Text Box 12"/>
            <p:cNvSpPr txBox="1"/>
            <p:nvPr/>
          </p:nvSpPr>
          <p:spPr>
            <a:xfrm>
              <a:off x="528" y="1056"/>
              <a:ext cx="585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Sistem</a:t>
              </a:r>
            </a:p>
          </p:txBody>
        </p:sp>
        <p:sp>
          <p:nvSpPr>
            <p:cNvPr id="10280" name="Text Box 13"/>
            <p:cNvSpPr txBox="1"/>
            <p:nvPr/>
          </p:nvSpPr>
          <p:spPr>
            <a:xfrm>
              <a:off x="1440" y="1056"/>
              <a:ext cx="575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Radiks</a:t>
              </a:r>
            </a:p>
          </p:txBody>
        </p:sp>
        <p:sp>
          <p:nvSpPr>
            <p:cNvPr id="10281" name="Text Box 14"/>
            <p:cNvSpPr txBox="1"/>
            <p:nvPr/>
          </p:nvSpPr>
          <p:spPr>
            <a:xfrm>
              <a:off x="2256" y="1056"/>
              <a:ext cx="3090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Himpunan/Elemen Digit                Contoh</a:t>
              </a:r>
            </a:p>
          </p:txBody>
        </p:sp>
        <p:sp>
          <p:nvSpPr>
            <p:cNvPr id="10282" name="Text Box 15"/>
            <p:cNvSpPr txBox="1"/>
            <p:nvPr/>
          </p:nvSpPr>
          <p:spPr>
            <a:xfrm>
              <a:off x="528" y="1488"/>
              <a:ext cx="672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Desimal</a:t>
              </a:r>
            </a:p>
          </p:txBody>
        </p:sp>
        <p:sp>
          <p:nvSpPr>
            <p:cNvPr id="10283" name="Text Box 16"/>
            <p:cNvSpPr txBox="1"/>
            <p:nvPr/>
          </p:nvSpPr>
          <p:spPr>
            <a:xfrm>
              <a:off x="1488" y="1488"/>
              <a:ext cx="464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r=10</a:t>
              </a:r>
            </a:p>
          </p:txBody>
        </p:sp>
        <p:sp>
          <p:nvSpPr>
            <p:cNvPr id="10284" name="Text Box 17"/>
            <p:cNvSpPr txBox="1"/>
            <p:nvPr/>
          </p:nvSpPr>
          <p:spPr>
            <a:xfrm>
              <a:off x="1488" y="1872"/>
              <a:ext cx="377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r=2</a:t>
              </a:r>
            </a:p>
          </p:txBody>
        </p:sp>
        <p:sp>
          <p:nvSpPr>
            <p:cNvPr id="10285" name="Text Box 18"/>
            <p:cNvSpPr txBox="1"/>
            <p:nvPr/>
          </p:nvSpPr>
          <p:spPr>
            <a:xfrm>
              <a:off x="1488" y="2784"/>
              <a:ext cx="464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r=16</a:t>
              </a:r>
            </a:p>
          </p:txBody>
        </p:sp>
        <p:sp>
          <p:nvSpPr>
            <p:cNvPr id="10286" name="Text Box 19"/>
            <p:cNvSpPr txBox="1"/>
            <p:nvPr/>
          </p:nvSpPr>
          <p:spPr>
            <a:xfrm>
              <a:off x="1488" y="2304"/>
              <a:ext cx="427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 8</a:t>
              </a:r>
            </a:p>
          </p:txBody>
        </p:sp>
        <p:sp>
          <p:nvSpPr>
            <p:cNvPr id="10287" name="Text Box 20"/>
            <p:cNvSpPr txBox="1"/>
            <p:nvPr/>
          </p:nvSpPr>
          <p:spPr>
            <a:xfrm>
              <a:off x="2016" y="1488"/>
              <a:ext cx="3397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{0,1,2,3,4,5,6,7,8,9}                             255</a:t>
              </a:r>
              <a:r>
                <a:rPr sz="2000" baseline="-25000" dirty="0">
                  <a:latin typeface="Tahoma" panose="020B0604030504040204" pitchFamily="34" charset="0"/>
                </a:rPr>
                <a:t>10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88" name="Text Box 21"/>
            <p:cNvSpPr txBox="1"/>
            <p:nvPr/>
          </p:nvSpPr>
          <p:spPr>
            <a:xfrm>
              <a:off x="624" y="1872"/>
              <a:ext cx="478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Biner</a:t>
              </a:r>
            </a:p>
          </p:txBody>
        </p:sp>
        <p:sp>
          <p:nvSpPr>
            <p:cNvPr id="10289" name="Text Box 22"/>
            <p:cNvSpPr txBox="1"/>
            <p:nvPr/>
          </p:nvSpPr>
          <p:spPr>
            <a:xfrm>
              <a:off x="2016" y="2304"/>
              <a:ext cx="3370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{0,1,2,3,4,5,6,7}                                   377</a:t>
              </a:r>
              <a:r>
                <a:rPr sz="2000" baseline="-25000" dirty="0">
                  <a:latin typeface="Tahoma" panose="020B0604030504040204" pitchFamily="34" charset="0"/>
                </a:rPr>
                <a:t>8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90" name="Text Box 23"/>
            <p:cNvSpPr txBox="1"/>
            <p:nvPr/>
          </p:nvSpPr>
          <p:spPr>
            <a:xfrm>
              <a:off x="2016" y="1872"/>
              <a:ext cx="3545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{0,1}                                              11111111</a:t>
              </a:r>
              <a:r>
                <a:rPr sz="2000" baseline="-25000" dirty="0">
                  <a:latin typeface="Tahoma" panose="020B0604030504040204" pitchFamily="34" charset="0"/>
                </a:rPr>
                <a:t>2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91" name="Text Box 24"/>
            <p:cNvSpPr txBox="1"/>
            <p:nvPr/>
          </p:nvSpPr>
          <p:spPr>
            <a:xfrm>
              <a:off x="2016" y="2784"/>
              <a:ext cx="3408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{0,1,2,3,4,5,6,7,8,9,A, B, C, D, E, F}         FF</a:t>
              </a:r>
              <a:r>
                <a:rPr sz="2000" baseline="-25000" dirty="0">
                  <a:latin typeface="Tahoma" panose="020B0604030504040204" pitchFamily="34" charset="0"/>
                </a:rPr>
                <a:t>16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92" name="Text Box 25"/>
            <p:cNvSpPr txBox="1"/>
            <p:nvPr/>
          </p:nvSpPr>
          <p:spPr>
            <a:xfrm>
              <a:off x="672" y="2304"/>
              <a:ext cx="484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sz="2000" dirty="0">
                  <a:latin typeface="Tahoma" panose="020B0604030504040204" pitchFamily="34" charset="0"/>
                </a:rPr>
                <a:t>Oktal</a:t>
              </a:r>
            </a:p>
          </p:txBody>
        </p:sp>
        <p:sp>
          <p:nvSpPr>
            <p:cNvPr id="10293" name="Text Box 26"/>
            <p:cNvSpPr txBox="1"/>
            <p:nvPr/>
          </p:nvSpPr>
          <p:spPr>
            <a:xfrm>
              <a:off x="431" y="2800"/>
              <a:ext cx="984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dirty="0">
                  <a:latin typeface="Tahoma" panose="020B0604030504040204" pitchFamily="34" charset="0"/>
                </a:rPr>
                <a:t>Heksadesimal</a:t>
              </a:r>
            </a:p>
          </p:txBody>
        </p:sp>
      </p:grpSp>
      <p:grpSp>
        <p:nvGrpSpPr>
          <p:cNvPr id="10244" name="Group 27"/>
          <p:cNvGrpSpPr/>
          <p:nvPr/>
        </p:nvGrpSpPr>
        <p:grpSpPr>
          <a:xfrm>
            <a:off x="381000" y="5029200"/>
            <a:ext cx="8515350" cy="1128713"/>
            <a:chOff x="294" y="3360"/>
            <a:chExt cx="5364" cy="711"/>
          </a:xfrm>
        </p:grpSpPr>
        <p:sp>
          <p:nvSpPr>
            <p:cNvPr id="10246" name="Text Box 28"/>
            <p:cNvSpPr txBox="1"/>
            <p:nvPr/>
          </p:nvSpPr>
          <p:spPr>
            <a:xfrm>
              <a:off x="336" y="3840"/>
              <a:ext cx="5315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Tahoma" panose="020B0604030504040204" pitchFamily="34" charset="0"/>
                </a:rPr>
                <a:t>Biner     </a:t>
              </a:r>
              <a:r>
                <a:rPr sz="1200" dirty="0">
                  <a:latin typeface="Tahoma" panose="020B0604030504040204" pitchFamily="34" charset="0"/>
                </a:rPr>
                <a:t>0000  0001  0010   0011    0100  0101   0110   0111   1000   1001   1010   1011   1100  1101   1110  1111   </a:t>
              </a:r>
            </a:p>
          </p:txBody>
        </p:sp>
        <p:sp>
          <p:nvSpPr>
            <p:cNvPr id="10247" name="Text Box 29"/>
            <p:cNvSpPr txBox="1"/>
            <p:nvPr/>
          </p:nvSpPr>
          <p:spPr>
            <a:xfrm>
              <a:off x="357" y="3626"/>
              <a:ext cx="513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Tahoma" panose="020B0604030504040204" pitchFamily="34" charset="0"/>
                </a:rPr>
                <a:t>Heksa     0    1    2     3     4     5     6     7    8     9     A     B    C    D     E    F</a:t>
              </a:r>
            </a:p>
          </p:txBody>
        </p:sp>
        <p:sp>
          <p:nvSpPr>
            <p:cNvPr id="10248" name="Text Box 30"/>
            <p:cNvSpPr txBox="1"/>
            <p:nvPr/>
          </p:nvSpPr>
          <p:spPr>
            <a:xfrm>
              <a:off x="294" y="3395"/>
              <a:ext cx="5364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r>
                <a:rPr dirty="0">
                  <a:latin typeface="Tahoma" panose="020B0604030504040204" pitchFamily="34" charset="0"/>
                </a:rPr>
                <a:t>Desimal	  0    1    2     3     4     5     6     7    8     9    10   11   12   13   14  15</a:t>
              </a:r>
            </a:p>
          </p:txBody>
        </p:sp>
        <p:grpSp>
          <p:nvGrpSpPr>
            <p:cNvPr id="10249" name="Group 31"/>
            <p:cNvGrpSpPr/>
            <p:nvPr/>
          </p:nvGrpSpPr>
          <p:grpSpPr>
            <a:xfrm>
              <a:off x="318" y="3370"/>
              <a:ext cx="5232" cy="686"/>
              <a:chOff x="288" y="1506"/>
              <a:chExt cx="5232" cy="816"/>
            </a:xfrm>
          </p:grpSpPr>
          <p:sp>
            <p:nvSpPr>
              <p:cNvPr id="10254" name="Line 32"/>
              <p:cNvSpPr/>
              <p:nvPr/>
            </p:nvSpPr>
            <p:spPr>
              <a:xfrm>
                <a:off x="1173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5" name="Line 33"/>
              <p:cNvSpPr/>
              <p:nvPr/>
            </p:nvSpPr>
            <p:spPr>
              <a:xfrm>
                <a:off x="288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6" name="Line 34"/>
              <p:cNvSpPr/>
              <p:nvPr/>
            </p:nvSpPr>
            <p:spPr>
              <a:xfrm>
                <a:off x="2325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7" name="Line 35"/>
              <p:cNvSpPr/>
              <p:nvPr/>
            </p:nvSpPr>
            <p:spPr>
              <a:xfrm>
                <a:off x="2610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8" name="Line 36"/>
              <p:cNvSpPr/>
              <p:nvPr/>
            </p:nvSpPr>
            <p:spPr>
              <a:xfrm>
                <a:off x="2901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9" name="Line 37"/>
              <p:cNvSpPr/>
              <p:nvPr/>
            </p:nvSpPr>
            <p:spPr>
              <a:xfrm>
                <a:off x="3207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0" name="Line 38"/>
              <p:cNvSpPr/>
              <p:nvPr/>
            </p:nvSpPr>
            <p:spPr>
              <a:xfrm>
                <a:off x="3504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1" name="Line 39"/>
              <p:cNvSpPr/>
              <p:nvPr/>
            </p:nvSpPr>
            <p:spPr>
              <a:xfrm>
                <a:off x="3771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2" name="Line 40"/>
              <p:cNvSpPr/>
              <p:nvPr/>
            </p:nvSpPr>
            <p:spPr>
              <a:xfrm>
                <a:off x="4080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3" name="Line 41"/>
              <p:cNvSpPr/>
              <p:nvPr/>
            </p:nvSpPr>
            <p:spPr>
              <a:xfrm>
                <a:off x="4368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4" name="Line 42"/>
              <p:cNvSpPr/>
              <p:nvPr/>
            </p:nvSpPr>
            <p:spPr>
              <a:xfrm>
                <a:off x="4656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5" name="Line 43"/>
              <p:cNvSpPr/>
              <p:nvPr/>
            </p:nvSpPr>
            <p:spPr>
              <a:xfrm>
                <a:off x="4944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6" name="Line 44"/>
              <p:cNvSpPr/>
              <p:nvPr/>
            </p:nvSpPr>
            <p:spPr>
              <a:xfrm>
                <a:off x="5232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7" name="Line 45"/>
              <p:cNvSpPr/>
              <p:nvPr/>
            </p:nvSpPr>
            <p:spPr>
              <a:xfrm>
                <a:off x="5520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8" name="Line 46"/>
              <p:cNvSpPr/>
              <p:nvPr/>
            </p:nvSpPr>
            <p:spPr>
              <a:xfrm>
                <a:off x="897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9" name="Line 47"/>
              <p:cNvSpPr/>
              <p:nvPr/>
            </p:nvSpPr>
            <p:spPr>
              <a:xfrm>
                <a:off x="1419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70" name="Line 48"/>
              <p:cNvSpPr/>
              <p:nvPr/>
            </p:nvSpPr>
            <p:spPr>
              <a:xfrm>
                <a:off x="1701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71" name="Line 49"/>
              <p:cNvSpPr/>
              <p:nvPr/>
            </p:nvSpPr>
            <p:spPr>
              <a:xfrm>
                <a:off x="2022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sp>
          <p:nvSpPr>
            <p:cNvPr id="10250" name="Line 50"/>
            <p:cNvSpPr/>
            <p:nvPr/>
          </p:nvSpPr>
          <p:spPr>
            <a:xfrm>
              <a:off x="318" y="3360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51" name="Line 51"/>
            <p:cNvSpPr/>
            <p:nvPr/>
          </p:nvSpPr>
          <p:spPr>
            <a:xfrm>
              <a:off x="330" y="4051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52" name="Line 52"/>
            <p:cNvSpPr/>
            <p:nvPr/>
          </p:nvSpPr>
          <p:spPr>
            <a:xfrm>
              <a:off x="324" y="3622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53" name="Line 53"/>
            <p:cNvSpPr/>
            <p:nvPr/>
          </p:nvSpPr>
          <p:spPr>
            <a:xfrm>
              <a:off x="336" y="3840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</p:grpSp>
      <p:sp>
        <p:nvSpPr>
          <p:cNvPr id="10245" name="WordArt 54"/>
          <p:cNvSpPr>
            <a:spLocks noTextEdit="1"/>
          </p:cNvSpPr>
          <p:nvPr/>
        </p:nvSpPr>
        <p:spPr>
          <a:xfrm>
            <a:off x="1066800" y="381000"/>
            <a:ext cx="6934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id-ID" altLang="en-US" sz="3200">
                <a:solidFill>
                  <a:schemeClr val="tx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charset="0"/>
                <a:ea typeface="Impact" panose="020B0806030902050204" charset="0"/>
              </a:rPr>
              <a:t>Macam-Macam Sistem Bilangan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0"/>
            <a:ext cx="75438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</a:t>
            </a:r>
            <a:r>
              <a:rPr kumimoji="0" lang="en-US" sz="40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Radiks</a:t>
            </a:r>
            <a:r>
              <a:rPr kumimoji="0" lang="en-US" sz="40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-r </a:t>
            </a: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en-US" sz="40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Desimal</a:t>
            </a:r>
            <a:endParaRPr kumimoji="0" lang="en-US" sz="4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8" name="Rectangle 3"/>
          <p:cNvSpPr>
            <a:spLocks noGrp="1"/>
          </p:cNvSpPr>
          <p:nvPr>
            <p:ph type="body" idx="4294967295"/>
          </p:nvPr>
        </p:nvSpPr>
        <p:spPr>
          <a:xfrm>
            <a:off x="0" y="1219200"/>
            <a:ext cx="8382000" cy="5334000"/>
          </a:xfrm>
          <a:ln/>
        </p:spPr>
        <p:txBody>
          <a:bodyPr vert="horz" wrap="square" anchor="t"/>
          <a:lstStyle/>
          <a:p>
            <a:pPr>
              <a:lnSpc>
                <a:spcPct val="90000"/>
              </a:lnSpc>
            </a:pPr>
            <a:r>
              <a:rPr dirty="0"/>
              <a:t>Rumus konversi radiks-r ke desimal: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Contoh: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altLang="x-none" sz="2400" dirty="0"/>
              <a:t>1101</a:t>
            </a:r>
            <a:r>
              <a:rPr lang="en-GB" altLang="x-none" sz="2400" baseline="-25000" dirty="0"/>
              <a:t>2 </a:t>
            </a:r>
            <a:r>
              <a:rPr lang="en-GB" altLang="x-none" sz="2400" dirty="0"/>
              <a:t>= (1</a:t>
            </a:r>
            <a:r>
              <a:rPr lang="en-GB" altLang="x-none" sz="2400" dirty="0">
                <a:sym typeface="Symbol" panose="05050102010706020507" pitchFamily="18" charset="2"/>
              </a:rPr>
              <a:t>2</a:t>
            </a:r>
            <a:r>
              <a:rPr lang="en-GB" altLang="x-none" sz="2400" baseline="30000" dirty="0"/>
              <a:t>3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(1</a:t>
            </a:r>
            <a:r>
              <a:rPr lang="en-GB" altLang="x-none" sz="2400" dirty="0">
                <a:sym typeface="Symbol" panose="05050102010706020507" pitchFamily="18" charset="2"/>
              </a:rPr>
              <a:t>2</a:t>
            </a:r>
            <a:r>
              <a:rPr lang="en-GB" altLang="x-none" sz="2400" baseline="30000" dirty="0"/>
              <a:t>2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(1</a:t>
            </a:r>
            <a:r>
              <a:rPr lang="en-GB" altLang="x-none" sz="2400" dirty="0">
                <a:sym typeface="Symbol" panose="05050102010706020507" pitchFamily="18" charset="2"/>
              </a:rPr>
              <a:t>2</a:t>
            </a:r>
            <a:r>
              <a:rPr lang="en-GB" altLang="x-none" sz="2400" baseline="30000" dirty="0"/>
              <a:t>0</a:t>
            </a:r>
            <a:r>
              <a:rPr lang="en-GB" altLang="x-none" sz="2400" dirty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x-none" sz="2400" dirty="0"/>
              <a:t>              = 8 + 4 + 1 =  13</a:t>
            </a:r>
            <a:r>
              <a:rPr lang="en-GB" altLang="x-none" sz="2400" baseline="-25000" dirty="0"/>
              <a:t>10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x-none" sz="1600" baseline="-25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altLang="x-none" sz="2400" dirty="0"/>
              <a:t>572</a:t>
            </a:r>
            <a:r>
              <a:rPr lang="en-GB" altLang="x-none" sz="2400" baseline="-25000" dirty="0"/>
              <a:t>8  </a:t>
            </a:r>
            <a:r>
              <a:rPr lang="en-GB" altLang="x-none" sz="2400" dirty="0"/>
              <a:t>= (5</a:t>
            </a:r>
            <a:r>
              <a:rPr lang="en-GB" altLang="x-none" sz="2400" dirty="0">
                <a:sym typeface="Symbol" panose="05050102010706020507" pitchFamily="18" charset="2"/>
              </a:rPr>
              <a:t>8</a:t>
            </a:r>
            <a:r>
              <a:rPr lang="en-GB" altLang="x-none" sz="2400" baseline="30000" dirty="0"/>
              <a:t>2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(7</a:t>
            </a:r>
            <a:r>
              <a:rPr lang="en-GB" altLang="x-none" sz="2400" dirty="0">
                <a:sym typeface="Symbol" panose="05050102010706020507" pitchFamily="18" charset="2"/>
              </a:rPr>
              <a:t>8</a:t>
            </a:r>
            <a:r>
              <a:rPr lang="en-GB" altLang="x-none" sz="2400" baseline="30000" dirty="0"/>
              <a:t>1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(2</a:t>
            </a:r>
            <a:r>
              <a:rPr lang="en-GB" altLang="x-none" sz="2400" dirty="0">
                <a:sym typeface="Symbol" panose="05050102010706020507" pitchFamily="18" charset="2"/>
              </a:rPr>
              <a:t>8</a:t>
            </a:r>
            <a:r>
              <a:rPr lang="en-GB" altLang="x-none" sz="2400" baseline="30000" dirty="0"/>
              <a:t>0</a:t>
            </a:r>
            <a:r>
              <a:rPr lang="en-GB" altLang="x-none" sz="2400" dirty="0"/>
              <a:t>)         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x-none" sz="2400" dirty="0"/>
              <a:t>           = 320 + 56 + 2 =  378</a:t>
            </a:r>
            <a:r>
              <a:rPr lang="en-GB" altLang="x-none" sz="2400" baseline="-25000" dirty="0"/>
              <a:t>10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GB" altLang="x-none" sz="1600" baseline="-25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altLang="x-none" sz="2400" dirty="0"/>
              <a:t>2A</a:t>
            </a:r>
            <a:r>
              <a:rPr lang="en-GB" altLang="x-none" sz="2400" baseline="-25000" dirty="0"/>
              <a:t>16 </a:t>
            </a:r>
            <a:r>
              <a:rPr lang="en-GB" altLang="x-none" sz="2400" dirty="0"/>
              <a:t>= (2</a:t>
            </a:r>
            <a:r>
              <a:rPr lang="en-GB" altLang="x-none" sz="2400" dirty="0">
                <a:sym typeface="Symbol" panose="05050102010706020507" pitchFamily="18" charset="2"/>
              </a:rPr>
              <a:t>16</a:t>
            </a:r>
            <a:r>
              <a:rPr lang="en-GB" altLang="x-none" sz="2400" baseline="30000" dirty="0"/>
              <a:t>1</a:t>
            </a:r>
            <a:r>
              <a:rPr lang="en-GB" altLang="x-none" sz="2400" dirty="0"/>
              <a:t>) + (10</a:t>
            </a:r>
            <a:r>
              <a:rPr lang="en-GB" altLang="x-none" sz="2400" dirty="0">
                <a:sym typeface="Symbol" panose="05050102010706020507" pitchFamily="18" charset="2"/>
              </a:rPr>
              <a:t>16</a:t>
            </a:r>
            <a:r>
              <a:rPr lang="en-GB" altLang="x-none" sz="2400" baseline="30000" dirty="0"/>
              <a:t>0</a:t>
            </a:r>
            <a:r>
              <a:rPr lang="en-GB" altLang="x-none" sz="2400" dirty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x-none" sz="2400" dirty="0"/>
              <a:t>           = 32 + 10 = 42</a:t>
            </a:r>
            <a:r>
              <a:rPr lang="en-GB" altLang="x-none" sz="2400" baseline="-25000" dirty="0"/>
              <a:t>10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x-none" sz="1600" baseline="-25000" dirty="0">
              <a:solidFill>
                <a:srgbClr val="00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sz="2400" baseline="-25000" dirty="0"/>
          </a:p>
          <a:p>
            <a:pPr>
              <a:lnSpc>
                <a:spcPct val="90000"/>
              </a:lnSpc>
            </a:pPr>
            <a:endParaRPr sz="2800" dirty="0"/>
          </a:p>
        </p:txBody>
      </p:sp>
      <p:grpSp>
        <p:nvGrpSpPr>
          <p:cNvPr id="11269" name="Group 4"/>
          <p:cNvGrpSpPr/>
          <p:nvPr/>
        </p:nvGrpSpPr>
        <p:grpSpPr>
          <a:xfrm>
            <a:off x="2209800" y="1981200"/>
            <a:ext cx="2362200" cy="762000"/>
            <a:chOff x="3312" y="720"/>
            <a:chExt cx="1584" cy="384"/>
          </a:xfrm>
        </p:grpSpPr>
        <p:sp>
          <p:nvSpPr>
            <p:cNvPr id="11270" name="AutoShape 5"/>
            <p:cNvSpPr/>
            <p:nvPr/>
          </p:nvSpPr>
          <p:spPr>
            <a:xfrm>
              <a:off x="3312" y="720"/>
              <a:ext cx="1584" cy="384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0195"/>
              </a:srgbClr>
            </a:solidFill>
            <a:ln w="19050" cap="flat" cmpd="sng">
              <a:solidFill>
                <a:srgbClr val="DDDDDD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id-ID" altLang="x-none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1271" name="Object 6"/>
            <p:cNvGraphicFramePr>
              <a:graphicFrameLocks noChangeAspect="1"/>
            </p:cNvGraphicFramePr>
            <p:nvPr/>
          </p:nvGraphicFramePr>
          <p:xfrm>
            <a:off x="3408" y="720"/>
            <a:ext cx="1408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r:id="rId3" imgW="1104900" imgH="292100" progId="Equation.3">
                    <p:embed/>
                  </p:oleObj>
                </mc:Choice>
                <mc:Fallback>
                  <p:oleObj r:id="rId3" imgW="1104900" imgH="292100" progId="Equation.3">
                    <p:embed/>
                    <p:pic>
                      <p:nvPicPr>
                        <p:cNvPr id="0" name="Gambar 30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08" y="720"/>
                          <a:ext cx="1408" cy="370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 w="9525" cap="flat" cmpd="sng">
                          <a:solidFill>
                            <a:srgbClr val="DDDDDD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Desimal ke Biner</a:t>
            </a:r>
          </a:p>
        </p:txBody>
      </p:sp>
      <p:sp>
        <p:nvSpPr>
          <p:cNvPr id="12292" name="Rectangle 3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8001000" cy="3810000"/>
          </a:xfrm>
          <a:ln/>
        </p:spPr>
        <p:txBody>
          <a:bodyPr vert="horz" wrap="square" anchor="t"/>
          <a:lstStyle/>
          <a:p>
            <a:pPr algn="just"/>
            <a:r>
              <a:rPr lang="en-GB" altLang="x-none" dirty="0"/>
              <a:t>Konversi bilangan desimal bulat ke bilangan Biner: Gunakan pembagian dgn 2 secara suksesif sampai sisanya = 0. Sisa-sisa pembagian membentuk jawaban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229600" cy="5638800"/>
          </a:xfrm>
        </p:spPr>
        <p:txBody>
          <a:bodyPr vert="horz" anchor="t">
            <a:normAutofit lnSpcReduction="10000"/>
          </a:bodyPr>
          <a:lstStyle/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"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Konversi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179</a:t>
            </a:r>
            <a:r>
              <a:rPr kumimoji="0" lang="en-US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biner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179 / 2 = 89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  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/ 2 = 44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/ 2 = 22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/ 2 = 11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/ 2 = 5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/ 2 = 2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/ 2 = 1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/ 2 = 0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 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179</a:t>
            </a:r>
            <a:r>
              <a:rPr kumimoji="0" lang="en-US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10110011</a:t>
            </a:r>
            <a:r>
              <a:rPr kumimoji="0" lang="en-US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3716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Desimal ke Oktal</a:t>
            </a:r>
          </a:p>
        </p:txBody>
      </p:sp>
      <p:sp>
        <p:nvSpPr>
          <p:cNvPr id="14340" name="Rectangle 3"/>
          <p:cNvSpPr>
            <a:spLocks noGrp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  <a:ln/>
        </p:spPr>
        <p:txBody>
          <a:bodyPr vert="horz" wrap="square" anchor="t"/>
          <a:lstStyle/>
          <a:p>
            <a:pPr algn="just">
              <a:lnSpc>
                <a:spcPct val="90000"/>
              </a:lnSpc>
            </a:pPr>
            <a:r>
              <a:rPr lang="en-GB" altLang="x-none" dirty="0"/>
              <a:t>Konversi bilangan desimal bulat ke bilangan oktal: Gunakan pembagian dgn 8 secara suksesif sampai sisanya = 0. Sisa-sisa pembagian membentuk jawaban.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1421</Words>
  <Application>Microsoft Office PowerPoint</Application>
  <PresentationFormat>On-screen Show (4:3)</PresentationFormat>
  <Paragraphs>148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Impact</vt:lpstr>
      <vt:lpstr>Tahoma</vt:lpstr>
      <vt:lpstr>Trebuchet MS</vt:lpstr>
      <vt:lpstr>Tw Cen MT</vt:lpstr>
      <vt:lpstr>Wingdings</vt:lpstr>
      <vt:lpstr>Wingdings 2</vt:lpstr>
      <vt:lpstr>1_Default Design</vt:lpstr>
      <vt:lpstr>Microsoft Equation 3.0</vt:lpstr>
      <vt:lpstr>Universitas Muhammadiyah Prof. DR. Hamka (UHAMKA)</vt:lpstr>
      <vt:lpstr>Definisi Sistem Bilangan</vt:lpstr>
      <vt:lpstr>Sistem Dasar Bilangan Sepuluh (Desimal)</vt:lpstr>
      <vt:lpstr>Sistem Dasar Bilangan Enam Belas (Sistem Heksadesimal) </vt:lpstr>
      <vt:lpstr>PowerPoint Presentation</vt:lpstr>
      <vt:lpstr>Konversi Radiks-r ke Desimal</vt:lpstr>
      <vt:lpstr>Konversi Bilangan Desimal ke Biner</vt:lpstr>
      <vt:lpstr>PowerPoint Presentation</vt:lpstr>
      <vt:lpstr>Konversi Bilangan Desimal ke Oktal</vt:lpstr>
      <vt:lpstr>PowerPoint Presentation</vt:lpstr>
      <vt:lpstr>Konversi Bilangan Desimal ke Hexadesimal</vt:lpstr>
      <vt:lpstr>PowerPoint Presentation</vt:lpstr>
      <vt:lpstr>Konversi Bilangan Biner ke Oktal</vt:lpstr>
      <vt:lpstr>PowerPoint Presentation</vt:lpstr>
      <vt:lpstr>Konversi Bilangan Oktal ke Biner</vt:lpstr>
      <vt:lpstr>PowerPoint Presentation</vt:lpstr>
      <vt:lpstr>Konversi Bilangan Biner ke Hexadesimal</vt:lpstr>
      <vt:lpstr>PowerPoint Presentation</vt:lpstr>
      <vt:lpstr>Konversi Bilangan Hexadesimal ke Biner</vt:lpstr>
      <vt:lpstr>PowerPoint Presentation</vt:lpstr>
      <vt:lpstr>Kode Biner yang mewakili data</vt:lpstr>
      <vt:lpstr>Binary code decimal</vt:lpstr>
      <vt:lpstr>SBCDIC (standart binary coded decimal interchange code)</vt:lpstr>
      <vt:lpstr>PowerPoint Presentation</vt:lpstr>
      <vt:lpstr>EBCDIC (extended binary coded decimal interchange code)</vt:lpstr>
      <vt:lpstr>PowerPoint Presentation</vt:lpstr>
      <vt:lpstr>ASCII 7 BIT</vt:lpstr>
      <vt:lpstr>PowerPoint Presentation</vt:lpstr>
      <vt:lpstr>ASCII 8 BIT</vt:lpstr>
      <vt:lpstr>Tugas Ke 7</vt:lpstr>
    </vt:vector>
  </TitlesOfParts>
  <Company>Alya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 dan Konversi Bilangan</dc:title>
  <dc:creator>Najwa</dc:creator>
  <cp:lastModifiedBy>Pak Endy</cp:lastModifiedBy>
  <cp:revision>59</cp:revision>
  <dcterms:created xsi:type="dcterms:W3CDTF">2008-04-27T22:21:32Z</dcterms:created>
  <dcterms:modified xsi:type="dcterms:W3CDTF">2020-11-24T23:22:27Z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1057-11.2.0.8970</vt:lpwstr>
  </property>
</Properties>
</file>