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0742" y="3923498"/>
            <a:ext cx="7766936" cy="1105617"/>
          </a:xfrm>
        </p:spPr>
        <p:txBody>
          <a:bodyPr/>
          <a:lstStyle/>
          <a:p>
            <a:r>
              <a:rPr lang="en-ID" b="1" i="0" dirty="0" err="1">
                <a:solidFill>
                  <a:srgbClr val="000000"/>
                </a:solidFill>
                <a:effectLst/>
                <a:latin typeface="PT Sans"/>
              </a:rPr>
              <a:t>Berbagai</a:t>
            </a:r>
            <a:r>
              <a:rPr lang="en-ID" b="1" i="0" dirty="0">
                <a:solidFill>
                  <a:srgbClr val="000000"/>
                </a:solidFill>
                <a:effectLst/>
                <a:latin typeface="PT Sans"/>
              </a:rPr>
              <a:t> </a:t>
            </a:r>
            <a:r>
              <a:rPr lang="en-ID" b="1" dirty="0" err="1">
                <a:solidFill>
                  <a:srgbClr val="000000"/>
                </a:solidFill>
                <a:latin typeface="PT Sans"/>
              </a:rPr>
              <a:t>J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PT Sans"/>
              </a:rPr>
              <a:t>enis</a:t>
            </a:r>
            <a:r>
              <a:rPr lang="en-ID" b="1" i="0" dirty="0">
                <a:solidFill>
                  <a:srgbClr val="000000"/>
                </a:solidFill>
                <a:effectLst/>
                <a:latin typeface="PT Sans"/>
              </a:rPr>
              <a:t> </a:t>
            </a:r>
            <a:r>
              <a:rPr lang="en-ID" b="1" dirty="0" err="1">
                <a:solidFill>
                  <a:srgbClr val="000000"/>
                </a:solidFill>
                <a:latin typeface="PT Sans"/>
              </a:rPr>
              <a:t>J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PT Sans"/>
              </a:rPr>
              <a:t>aringan</a:t>
            </a:r>
            <a:r>
              <a:rPr lang="en-ID" b="1" i="0" dirty="0">
                <a:solidFill>
                  <a:srgbClr val="000000"/>
                </a:solidFill>
                <a:effectLst/>
                <a:latin typeface="PT Sans"/>
              </a:rPr>
              <a:t> </a:t>
            </a:r>
            <a:r>
              <a:rPr lang="en-ID" b="1" dirty="0" err="1">
                <a:solidFill>
                  <a:srgbClr val="000000"/>
                </a:solidFill>
                <a:latin typeface="PT Sans"/>
              </a:rPr>
              <a:t>K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PT Sans"/>
              </a:rPr>
              <a:t>omputer</a:t>
            </a:r>
            <a:br>
              <a:rPr lang="en-ID" b="0" i="0" dirty="0">
                <a:solidFill>
                  <a:srgbClr val="64686E"/>
                </a:solidFill>
                <a:effectLst/>
                <a:latin typeface="PT Sans"/>
              </a:rPr>
            </a:br>
            <a:br>
              <a:rPr lang="en-ID" b="1" i="0" dirty="0">
                <a:solidFill>
                  <a:srgbClr val="555555"/>
                </a:solidFill>
                <a:effectLst/>
                <a:latin typeface="lato"/>
              </a:rPr>
            </a:b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476307"/>
            <a:ext cx="7766936" cy="671425"/>
          </a:xfrm>
        </p:spPr>
        <p:txBody>
          <a:bodyPr/>
          <a:lstStyle/>
          <a:p>
            <a:r>
              <a:rPr lang="id-ID" dirty="0"/>
              <a:t>MATERI</a:t>
            </a:r>
            <a:r>
              <a:rPr lang="en-US" dirty="0"/>
              <a:t> </a:t>
            </a:r>
            <a:r>
              <a:rPr lang="id-ID"/>
              <a:t>9</a:t>
            </a:r>
            <a:r>
              <a:rPr lang="en-US"/>
              <a:t> </a:t>
            </a:r>
            <a:r>
              <a:rPr lang="en-US" dirty="0"/>
              <a:t>PTI</a:t>
            </a:r>
          </a:p>
        </p:txBody>
      </p:sp>
    </p:spTree>
    <p:extLst>
      <p:ext uri="{BB962C8B-B14F-4D97-AF65-F5344CB8AC3E}">
        <p14:creationId xmlns:p14="http://schemas.microsoft.com/office/powerpoint/2010/main" val="907658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353" y="279990"/>
            <a:ext cx="8596668" cy="1320800"/>
          </a:xfrm>
        </p:spPr>
        <p:txBody>
          <a:bodyPr/>
          <a:lstStyle/>
          <a:p>
            <a:pPr algn="l"/>
            <a:r>
              <a:rPr lang="en-ID" b="1" i="0" dirty="0">
                <a:solidFill>
                  <a:srgbClr val="000000"/>
                </a:solidFill>
                <a:effectLst/>
                <a:latin typeface="PT Sans"/>
              </a:rPr>
              <a:t>1.Local Area Network (LAN)</a:t>
            </a:r>
            <a:endParaRPr lang="en-ID" b="0" i="0" dirty="0">
              <a:solidFill>
                <a:srgbClr val="64686E"/>
              </a:solidFill>
              <a:effectLst/>
              <a:latin typeface="PT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3740" y="2160589"/>
            <a:ext cx="7530262" cy="3880773"/>
          </a:xfrm>
        </p:spPr>
        <p:txBody>
          <a:bodyPr>
            <a:normAutofit lnSpcReduction="10000"/>
          </a:bodyPr>
          <a:lstStyle/>
          <a:p>
            <a:pPr algn="l"/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LAN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menjadi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penghubung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antar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perangkat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jaringan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di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dalam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jarak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yang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pendek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.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Sebuah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gedung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sekolah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,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kantor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, juga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rumah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yang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jaringannya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isi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satu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LAN.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Namun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terkadang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dalam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satu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gedung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akan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disini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banyak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LAN yang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terletak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mungkin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di per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kamar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.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Terkadang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adanya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LAN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bisa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menjangkau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kelompok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bangunan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sekitarnya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.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Jaringan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TCP/IP,  LAN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ternyata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sering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namun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tidak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bisa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di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implementasikan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dalam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subnet IP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tunggal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.</a:t>
            </a:r>
          </a:p>
          <a:p>
            <a:pPr algn="l"/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Selain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menjalankan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operasi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di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ruang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terbatas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adanya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LAN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biasanya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juga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dimiliki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,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dikendalikan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,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serta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dikelola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satu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atau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bahkan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organisasi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.  Anda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akan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cenderung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memakai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berbagai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teknologi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dalam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konektivitas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khusus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,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terutama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oleh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Ethenet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juga Token Ring.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Terdapat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LAN yang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sudah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memakai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teknologi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di wireless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menggunakan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Wi-Fi yang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telah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dikenal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Wireless Local Area Network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atau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WLAN.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602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b="1" i="0" dirty="0">
                <a:solidFill>
                  <a:srgbClr val="000000"/>
                </a:solidFill>
                <a:effectLst/>
                <a:latin typeface="PT Sans"/>
              </a:rPr>
              <a:t>2.Metropolitan Area Network (MAN)</a:t>
            </a:r>
            <a:br>
              <a:rPr lang="en-ID" b="0" i="0" dirty="0">
                <a:solidFill>
                  <a:srgbClr val="64686E"/>
                </a:solidFill>
                <a:effectLst/>
                <a:latin typeface="PT Sans"/>
              </a:rPr>
            </a:br>
            <a:br>
              <a:rPr lang="en-ID" b="1" i="0" dirty="0">
                <a:solidFill>
                  <a:srgbClr val="555555"/>
                </a:solidFill>
                <a:effectLst/>
                <a:latin typeface="lato"/>
              </a:rPr>
            </a:b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MAN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merupakan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jaringan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komputer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yang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bertugas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menghubungkan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2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bahkan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lebih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antar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jaringan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LAN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dalam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satu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kota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. Jika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jarak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yang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menjadi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penghubung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dalam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membangun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jaringan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,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artinya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jaringan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MAN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telah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digunakan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. MAN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sebenarnya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lebih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besar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daripada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LAN,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namun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lebih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kecil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daripada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WAN.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Adanya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MAN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memakai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perangkat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khusus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serta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kabel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supaya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bisa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menghubungkan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LAN.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6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D" b="1" i="0" dirty="0">
                <a:solidFill>
                  <a:srgbClr val="000000"/>
                </a:solidFill>
                <a:effectLst/>
                <a:latin typeface="PT Sans"/>
              </a:rPr>
              <a:t>3.Wide Area Network (WAN)</a:t>
            </a:r>
            <a:endParaRPr lang="en-ID" b="0" i="0" dirty="0">
              <a:solidFill>
                <a:srgbClr val="64686E"/>
              </a:solidFill>
              <a:effectLst/>
              <a:latin typeface="PT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WAN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sering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disebut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dengan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sekumpulan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LAN yang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sudah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tersebar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geografis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. Ada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perangkat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jaringan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dikenal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dengan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router yang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berfungsi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menghubungkan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antar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LAN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menuju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WAN. Pada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jaringan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IP,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adanya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router yang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digunakan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untuk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menyimpan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alamat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LAN juga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alamat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WAN.</a:t>
            </a:r>
          </a:p>
          <a:p>
            <a:pPr algn="l"/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WAN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beda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dari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LAN pada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beberapa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hal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pentingnya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,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umumnya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WAN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semacam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internet dan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tidak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dipunyai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oleh salah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satu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organisasi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,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namun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ada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di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bawah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naungan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kepemilikan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serta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pengelolaan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secara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kolektif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bahkan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terdistribusi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.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Jaringan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komputer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WAN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ini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cenderung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memakai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teknologi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misalkan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Frame Relay, ATIM, juga X.25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dalam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konektivitas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dengan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jarak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yang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jauh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lagi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638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D" b="1" i="0" dirty="0">
                <a:solidFill>
                  <a:srgbClr val="000000"/>
                </a:solidFill>
                <a:effectLst/>
                <a:latin typeface="PT Sans"/>
              </a:rPr>
              <a:t>4.Person Area Network (PAN)</a:t>
            </a:r>
            <a:endParaRPr lang="en-ID" b="0" i="0" dirty="0">
              <a:solidFill>
                <a:srgbClr val="64686E"/>
              </a:solidFill>
              <a:effectLst/>
              <a:latin typeface="PT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Tidak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jauh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beda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dengan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LAN,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adanya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PAN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umumnya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mencangkup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berbagai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wilayah yang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lebih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kecil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lagi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,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misalkan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jaringan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di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kantor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atau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rumah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.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Secara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umum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jenis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jaringan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digunakan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bagi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resource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misalkan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, printer juga  internet.</a:t>
            </a:r>
            <a:endParaRPr lang="en-ID" b="0" i="0" dirty="0">
              <a:solidFill>
                <a:srgbClr val="555555"/>
              </a:solidFill>
              <a:effectLst/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171905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b="1" i="0" dirty="0">
                <a:solidFill>
                  <a:srgbClr val="000000"/>
                </a:solidFill>
                <a:effectLst/>
                <a:latin typeface="PT Sans"/>
              </a:rPr>
              <a:t>5.Campus Area Network (CAN)</a:t>
            </a:r>
            <a:br>
              <a:rPr lang="en-ID" b="0" i="0" dirty="0">
                <a:solidFill>
                  <a:srgbClr val="64686E"/>
                </a:solidFill>
                <a:effectLst/>
                <a:latin typeface="PT Sans"/>
              </a:rPr>
            </a:br>
            <a:br>
              <a:rPr lang="en-ID" b="1" i="0" dirty="0">
                <a:solidFill>
                  <a:srgbClr val="555555"/>
                </a:solidFill>
                <a:effectLst/>
                <a:latin typeface="lato"/>
              </a:rPr>
            </a:br>
            <a:br>
              <a:rPr lang="nl-NL" b="1" i="0" dirty="0">
                <a:solidFill>
                  <a:srgbClr val="555555"/>
                </a:solidFill>
                <a:effectLst/>
                <a:latin typeface="lato"/>
              </a:rPr>
            </a:b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Jaringan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komputer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CAN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dikatakan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mirip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MAN,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namun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terbatas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dalam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universitas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bahkan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akademi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.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Jaringan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satu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ini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biasanya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disiapkan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dalam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kegiatan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pendidikan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,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misalkan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praktik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lab,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pembaruan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kelas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,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ujian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, email,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pemberitahuan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dan lain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sebagainya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636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b="1" i="0" dirty="0">
                <a:solidFill>
                  <a:srgbClr val="000000"/>
                </a:solidFill>
                <a:effectLst/>
                <a:latin typeface="PT Sans"/>
              </a:rPr>
              <a:t>6.Internet</a:t>
            </a:r>
            <a:br>
              <a:rPr lang="en-ID" b="0" i="0" dirty="0">
                <a:solidFill>
                  <a:srgbClr val="64686E"/>
                </a:solidFill>
                <a:effectLst/>
                <a:latin typeface="PT Sans"/>
              </a:rPr>
            </a:br>
            <a:br>
              <a:rPr lang="en-ID" b="1" i="0" dirty="0">
                <a:solidFill>
                  <a:srgbClr val="555555"/>
                </a:solidFill>
                <a:effectLst/>
                <a:latin typeface="lato"/>
              </a:rPr>
            </a:b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Internet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merupakan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berbagai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jenis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jaringan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komputer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yang paling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besar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yang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penah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dibuat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oleh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manusia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.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Adanya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internet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bisa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menghubungkan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berbagai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jutaan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perangkat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dengan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komputasi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yang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masuk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dalam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Laptop, PC, Workstation, Webcam, tablet, TV, CCTV, smartphone. 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Supaya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bisa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menghubungan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antar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perangkat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ini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,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ada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banyak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infrastruktur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dan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teknologi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yang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harus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digunakan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.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Kegunaan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internet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tersedia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untuk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banyak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orang,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sebab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siapa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saja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dapat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terhubung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dengan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internet dan internet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dianggap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juga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jaringan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yang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tidak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aman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.</a:t>
            </a:r>
            <a:endParaRPr lang="en-ID" b="0" i="0" dirty="0">
              <a:solidFill>
                <a:srgbClr val="555555"/>
              </a:solidFill>
              <a:effectLst/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444647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b="1" i="0" dirty="0">
                <a:solidFill>
                  <a:srgbClr val="000000"/>
                </a:solidFill>
                <a:effectLst/>
                <a:latin typeface="PT Sans"/>
              </a:rPr>
              <a:t>7. Virtual Private Network (VPN)</a:t>
            </a:r>
            <a:br>
              <a:rPr lang="en-ID" b="0" i="0" dirty="0">
                <a:solidFill>
                  <a:srgbClr val="64686E"/>
                </a:solidFill>
                <a:effectLst/>
                <a:latin typeface="PT Sans"/>
              </a:rPr>
            </a:br>
            <a:br>
              <a:rPr lang="en-ID" b="0" i="0" dirty="0">
                <a:solidFill>
                  <a:srgbClr val="64686E"/>
                </a:solidFill>
                <a:effectLst/>
                <a:latin typeface="PT Sans"/>
              </a:rPr>
            </a:br>
            <a:br>
              <a:rPr lang="en-ID" b="1" i="0" dirty="0">
                <a:solidFill>
                  <a:srgbClr val="555555"/>
                </a:solidFill>
                <a:effectLst/>
                <a:latin typeface="lato"/>
              </a:rPr>
            </a:b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VPN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merupakan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solusi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dalam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menyediakan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berbagai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koneksi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pada internet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secara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lebih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aman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.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Misalkan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, di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sebuah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perusahaan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mempunyai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2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kantor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,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satunya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ada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di Jakarta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serta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yang lain d Bandung. Hal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ini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masing-masing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perusahaan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bisa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memakai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VPN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dalam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menghubungkan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antar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2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kantor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tersebut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.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kegunaan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VPN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untuk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membuat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jalur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aman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pada internet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serta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dapat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digunakan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dalam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transmisi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data.</a:t>
            </a:r>
            <a:endParaRPr lang="en-ID" b="0" i="0" dirty="0">
              <a:solidFill>
                <a:srgbClr val="555555"/>
              </a:solidFill>
              <a:effectLst/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631247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Penutup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Terimakasih</a:t>
            </a:r>
            <a:endParaRPr lang="en-US" dirty="0"/>
          </a:p>
          <a:p>
            <a:r>
              <a:rPr lang="en-US" dirty="0" err="1"/>
              <a:t>Semoga</a:t>
            </a:r>
            <a:r>
              <a:rPr lang="en-US" dirty="0"/>
              <a:t> </a:t>
            </a:r>
            <a:r>
              <a:rPr lang="en-US" dirty="0" err="1"/>
              <a:t>Bermanfaat</a:t>
            </a:r>
            <a:endParaRPr lang="en-US" dirty="0"/>
          </a:p>
          <a:p>
            <a:r>
              <a:rPr lang="en-US" dirty="0" err="1"/>
              <a:t>Sumber</a:t>
            </a:r>
            <a:r>
              <a:rPr lang="en-US" dirty="0"/>
              <a:t> : https://idcloudhost.com/panduan-jaringan-komputer-pengertian-topologi-dan-jenis-jenisnya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1894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1211</TotalTime>
  <Words>591</Words>
  <Application>Microsoft Office PowerPoint</Application>
  <PresentationFormat>Widescreen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lato</vt:lpstr>
      <vt:lpstr>lato</vt:lpstr>
      <vt:lpstr>PT Sans</vt:lpstr>
      <vt:lpstr>Trebuchet MS</vt:lpstr>
      <vt:lpstr>Wingdings 3</vt:lpstr>
      <vt:lpstr>Facet</vt:lpstr>
      <vt:lpstr>Berbagai Jenis Jaringan Komputer   </vt:lpstr>
      <vt:lpstr>1.Local Area Network (LAN)</vt:lpstr>
      <vt:lpstr>2.Metropolitan Area Network (MAN)   </vt:lpstr>
      <vt:lpstr>3.Wide Area Network (WAN)</vt:lpstr>
      <vt:lpstr>4.Person Area Network (PAN)</vt:lpstr>
      <vt:lpstr>5.Campus Area Network (CAN)    </vt:lpstr>
      <vt:lpstr>6.Internet   </vt:lpstr>
      <vt:lpstr>7. Virtual Private Network (VPN)    </vt:lpstr>
      <vt:lpstr>Penutup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 Memulai dan Menjalankan Blog Pendidikan yang Sukses</dc:title>
  <dc:creator>BPIT</dc:creator>
  <cp:lastModifiedBy>Endy Sjaiful</cp:lastModifiedBy>
  <cp:revision>7</cp:revision>
  <dcterms:created xsi:type="dcterms:W3CDTF">2021-01-03T21:56:26Z</dcterms:created>
  <dcterms:modified xsi:type="dcterms:W3CDTF">2022-10-06T09:59:38Z</dcterms:modified>
</cp:coreProperties>
</file>