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5" r:id="rId8"/>
    <p:sldId id="262" r:id="rId9"/>
    <p:sldId id="266" r:id="rId10"/>
    <p:sldId id="263" r:id="rId11"/>
    <p:sldId id="267" r:id="rId12"/>
    <p:sldId id="268" r:id="rId13"/>
    <p:sldId id="26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59A9F-571C-43CF-B65A-A6FCDBA9AB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AFB1A9-B72F-4D30-9365-B0B308027B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3FD02-A86D-46B6-B9DA-A0F50D555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13/01/2021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987E8-8292-43A3-B3A6-D8B15B563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3A5A6-7C87-4EC4-BB8F-1C5A9E580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30340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1CD1A-37B6-4FCC-AB2A-C6E5AB754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FFBAD8-8826-42DC-9B95-029A6014F0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44619-E040-4A27-B151-933A4E927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13/01/2021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1FFC4-3092-42D6-8DCA-0FC8512C5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6342C-147B-4734-B3D4-1C5540CFF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15275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BD18C4-4FC0-4125-A596-2D90B3DCB6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E86735-661E-4800-B0E4-04161ECB4A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98F83-CD83-4276-B6BF-DD3356DF7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13/01/2021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AAAAD-FD58-4EF7-98C6-4159D91D6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FA8F50-7C04-4FA8-BF03-EB35A889F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29515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531BD-7F32-462A-AA68-8E0F46043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B2DE1-ECD1-4A14-9249-317AFAE11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315DA-3E00-4077-9BEA-66C58FE7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13/01/2021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01CEB-DC02-41DD-958F-F505B8C52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91EDE-428E-49F4-A472-C901E7AE2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395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99FCE-6E51-4182-A0B5-5C91ED33E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70ED27-3DFC-4225-A1FB-79FC5880C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B1E81-B62F-4D71-B26F-05A1171D2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13/01/2021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C954B-FA23-431F-80AB-7C0C54ED5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56610-A089-4F14-8185-8CE1BC4D3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798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FFA15-888A-4AE8-9BA9-D321EE5BB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3565F-3390-40A9-905A-6399D47669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057FC2-6A71-46C8-8B99-7F4E9DF6E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F8E60F-FE92-4F00-A8B3-38C145FC2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13/01/2021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204A3-BD9C-435E-A3C6-3079CEBE6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DDC008-BD96-4732-B645-6CA5829DB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70433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D1FC5-D7A5-44DD-A393-AF3609D0C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A5A59-964E-4C0D-8382-1EF8FE4C9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6E8A17-B243-4342-AE50-4FBD316046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5C7CBF-465A-4772-813F-639D86CA79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1D91AD-68F5-4A7D-9398-01D3E991DA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FC08CB-EBC6-4974-B7C0-A3B36BDF5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13/01/2021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79076F-AFF0-4E4C-AB89-BFD4384BF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892AA5-20CD-4098-8C70-4489B1E2F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2172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03585-0BD0-46E3-8266-3B26A6A7E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314742-DC77-4EB0-9D40-26EE9E696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13/01/2021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545C69-ABA6-48CF-97A8-78A56CA94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226D9-5C23-4CD6-84B2-94DFCB652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5641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607783-6F36-497E-A337-7FA684815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13/01/2021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5876F3-984B-482A-8857-CF729163D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5613D-3C72-4A09-B196-451575675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9815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A33A6-9763-4ED0-944E-13C55AAEA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14172-7092-4977-BA30-49DCE6C42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3E647C-8945-49D6-8B65-5F4F7A8075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758B62-0037-4C94-B590-12A1A70F7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13/01/2021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454685-938D-46D7-B96D-789F75D03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20DFE3-DF45-4528-9D1B-899AA54BD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39687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E40B5-0842-4D50-B066-123EDA39D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EB0DE2-9A7F-4411-821B-1B7598D686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E43728-C475-48AA-9B01-029572C0F8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EE19FC-DA84-4770-BE7F-1C2A59D53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13/01/2021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63BB2C-E1D9-448C-AC6C-A585A82DB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673573-A736-4635-B5CB-14136665A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90940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D2148D-3FCD-45F5-9CD9-1AFB7D77B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5B20AF-99C2-498C-94B8-DC660A085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771C6-4B9D-4364-9E33-115ECD9E79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50CA4-47A6-423A-9DC8-61E16EDF668E}" type="datetimeFigureOut">
              <a:rPr lang="en-ID" smtClean="0"/>
              <a:t>13/01/2021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B9A7A-9B88-4088-B4B1-5814719742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AC491-5EC4-4733-9122-FA95240D09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02619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9B239-9C74-48AC-B004-FBDABB74F3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7094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Contoh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Penerapan</a:t>
            </a:r>
            <a:r>
              <a:rPr lang="en-US" dirty="0">
                <a:solidFill>
                  <a:srgbClr val="C00000"/>
                </a:solidFill>
              </a:rPr>
              <a:t> Diagram </a:t>
            </a:r>
            <a:r>
              <a:rPr lang="en-US" dirty="0" err="1">
                <a:solidFill>
                  <a:srgbClr val="C00000"/>
                </a:solidFill>
              </a:rPr>
              <a:t>Simpal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Kausal</a:t>
            </a:r>
            <a:r>
              <a:rPr lang="en-US" dirty="0">
                <a:solidFill>
                  <a:srgbClr val="C00000"/>
                </a:solidFill>
              </a:rPr>
              <a:t> (CLD)</a:t>
            </a:r>
            <a:br>
              <a:rPr lang="en-US" dirty="0">
                <a:solidFill>
                  <a:srgbClr val="C00000"/>
                </a:solidFill>
              </a:rPr>
            </a:br>
            <a:br>
              <a:rPr lang="en-US" dirty="0">
                <a:solidFill>
                  <a:srgbClr val="C00000"/>
                </a:solidFill>
              </a:rPr>
            </a:br>
            <a:r>
              <a:rPr lang="en-US" sz="2200" b="1" dirty="0"/>
              <a:t>(</a:t>
            </a:r>
            <a:r>
              <a:rPr lang="en-US" sz="2200" b="1" dirty="0" err="1"/>
              <a:t>Kasus</a:t>
            </a:r>
            <a:r>
              <a:rPr lang="en-US" sz="2200" b="1" dirty="0"/>
              <a:t> </a:t>
            </a:r>
            <a:r>
              <a:rPr lang="fi-FI" sz="2200" b="1" dirty="0"/>
              <a:t>kondisi nyata keadaan perikanan yang ada di Kabupaten Konawe Selatan</a:t>
            </a:r>
            <a:r>
              <a:rPr lang="en-US" sz="2200" b="1" dirty="0"/>
              <a:t>)</a:t>
            </a:r>
            <a:br>
              <a:rPr lang="en-US" dirty="0">
                <a:solidFill>
                  <a:srgbClr val="C00000"/>
                </a:solidFill>
              </a:rPr>
            </a:br>
            <a:endParaRPr lang="en-ID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FF1568-8229-4C44-9123-0B46458ABF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10113"/>
            <a:ext cx="9144000" cy="1655762"/>
          </a:xfrm>
        </p:spPr>
        <p:txBody>
          <a:bodyPr/>
          <a:lstStyle/>
          <a:p>
            <a:r>
              <a:rPr lang="en-US" dirty="0" err="1"/>
              <a:t>Pertemuan</a:t>
            </a:r>
            <a:r>
              <a:rPr lang="en-US" dirty="0"/>
              <a:t> 11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71985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62E13-3069-431A-AE1C-8FC214F46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4. Sub Model SDM</a:t>
            </a:r>
            <a:endParaRPr lang="en-ID" dirty="0">
              <a:solidFill>
                <a:srgbClr val="C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706FE8-EAC6-4883-A500-E0FB182B0E40}"/>
              </a:ext>
            </a:extLst>
          </p:cNvPr>
          <p:cNvSpPr txBox="1"/>
          <p:nvPr/>
        </p:nvSpPr>
        <p:spPr>
          <a:xfrm>
            <a:off x="1573619" y="1720838"/>
            <a:ext cx="796378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/>
              <a:t>Sub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populasi</a:t>
            </a:r>
            <a:r>
              <a:rPr lang="en-ID" dirty="0"/>
              <a:t> </a:t>
            </a:r>
            <a:r>
              <a:rPr lang="en-ID" dirty="0" err="1"/>
              <a:t>penduduk</a:t>
            </a:r>
            <a:r>
              <a:rPr lang="en-ID" dirty="0"/>
              <a:t> </a:t>
            </a:r>
            <a:r>
              <a:rPr lang="en-ID" dirty="0" err="1"/>
              <a:t>menggambarkan</a:t>
            </a:r>
            <a:r>
              <a:rPr lang="en-ID" dirty="0"/>
              <a:t>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penduduk</a:t>
            </a:r>
            <a:r>
              <a:rPr lang="en-ID" dirty="0"/>
              <a:t> di </a:t>
            </a:r>
            <a:r>
              <a:rPr lang="en-ID" dirty="0" err="1"/>
              <a:t>Kabupaten</a:t>
            </a:r>
            <a:r>
              <a:rPr lang="en-ID" dirty="0"/>
              <a:t> </a:t>
            </a:r>
            <a:r>
              <a:rPr lang="en-ID" dirty="0" err="1"/>
              <a:t>Konawea</a:t>
            </a:r>
            <a:r>
              <a:rPr lang="en-ID" dirty="0"/>
              <a:t> Selatan yang </a:t>
            </a:r>
            <a:r>
              <a:rPr lang="en-ID" dirty="0" err="1"/>
              <a:t>lahir</a:t>
            </a:r>
            <a:r>
              <a:rPr lang="en-ID" dirty="0"/>
              <a:t> dan </a:t>
            </a:r>
            <a:r>
              <a:rPr lang="en-ID" dirty="0" err="1"/>
              <a:t>meninggal</a:t>
            </a:r>
            <a:r>
              <a:rPr lang="en-ID" dirty="0"/>
              <a:t> .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memudahkan</a:t>
            </a:r>
            <a:r>
              <a:rPr lang="en-ID" dirty="0"/>
              <a:t> </a:t>
            </a:r>
            <a:r>
              <a:rPr lang="en-ID" dirty="0" err="1"/>
              <a:t>perhitungan</a:t>
            </a:r>
            <a:r>
              <a:rPr lang="en-ID" dirty="0"/>
              <a:t> sub model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data </a:t>
            </a:r>
            <a:r>
              <a:rPr lang="en-ID" dirty="0" err="1"/>
              <a:t>langsung</a:t>
            </a:r>
            <a:r>
              <a:rPr lang="en-ID" dirty="0"/>
              <a:t> yang </a:t>
            </a:r>
            <a:r>
              <a:rPr lang="en-ID" dirty="0" err="1"/>
              <a:t>terdiri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rata-rata </a:t>
            </a:r>
            <a:r>
              <a:rPr lang="en-ID" dirty="0" err="1"/>
              <a:t>bertambahnya</a:t>
            </a:r>
            <a:r>
              <a:rPr lang="en-ID" dirty="0"/>
              <a:t> </a:t>
            </a:r>
            <a:r>
              <a:rPr lang="en-ID" dirty="0" err="1"/>
              <a:t>kelahiran</a:t>
            </a:r>
            <a:r>
              <a:rPr lang="en-ID" dirty="0"/>
              <a:t> dan </a:t>
            </a:r>
            <a:r>
              <a:rPr lang="en-ID" dirty="0" err="1"/>
              <a:t>kematian</a:t>
            </a:r>
            <a:r>
              <a:rPr lang="en-ID" dirty="0"/>
              <a:t> per </a:t>
            </a:r>
            <a:r>
              <a:rPr lang="en-ID" dirty="0" err="1"/>
              <a:t>tahun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disebut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fraksi</a:t>
            </a:r>
            <a:r>
              <a:rPr lang="en-ID" dirty="0"/>
              <a:t> </a:t>
            </a:r>
            <a:r>
              <a:rPr lang="en-ID" dirty="0" err="1"/>
              <a:t>kelahiran</a:t>
            </a:r>
            <a:r>
              <a:rPr lang="en-ID" dirty="0"/>
              <a:t> dan </a:t>
            </a:r>
            <a:r>
              <a:rPr lang="en-ID" dirty="0" err="1"/>
              <a:t>kematian</a:t>
            </a:r>
            <a:r>
              <a:rPr lang="en-ID" dirty="0"/>
              <a:t>. </a:t>
            </a:r>
          </a:p>
          <a:p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penduduk</a:t>
            </a:r>
            <a:r>
              <a:rPr lang="en-ID" dirty="0"/>
              <a:t> </a:t>
            </a:r>
            <a:r>
              <a:rPr lang="en-ID" dirty="0" err="1"/>
              <a:t>dipengaruhi</a:t>
            </a:r>
            <a:r>
              <a:rPr lang="en-ID" dirty="0"/>
              <a:t> pula oleh </a:t>
            </a:r>
            <a:r>
              <a:rPr lang="en-ID" dirty="0" err="1"/>
              <a:t>imigrasi</a:t>
            </a:r>
            <a:r>
              <a:rPr lang="en-ID" dirty="0"/>
              <a:t> dan </a:t>
            </a:r>
            <a:r>
              <a:rPr lang="en-ID" dirty="0" err="1"/>
              <a:t>emigrasi</a:t>
            </a:r>
            <a:r>
              <a:rPr lang="en-ID" dirty="0"/>
              <a:t>. </a:t>
            </a:r>
            <a:r>
              <a:rPr lang="en-ID" dirty="0" err="1"/>
              <a:t>Emigrasi</a:t>
            </a:r>
            <a:r>
              <a:rPr lang="en-ID" dirty="0"/>
              <a:t> </a:t>
            </a:r>
            <a:r>
              <a:rPr lang="en-ID" dirty="0" err="1"/>
              <a:t>penduduk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kesulitan</a:t>
            </a:r>
            <a:r>
              <a:rPr lang="en-ID" dirty="0"/>
              <a:t> </a:t>
            </a:r>
            <a:r>
              <a:rPr lang="en-ID" dirty="0" err="1"/>
              <a:t>mendapatkan</a:t>
            </a:r>
            <a:r>
              <a:rPr lang="en-ID" dirty="0"/>
              <a:t> </a:t>
            </a:r>
            <a:r>
              <a:rPr lang="en-ID" dirty="0" err="1"/>
              <a:t>penghasilan</a:t>
            </a:r>
            <a:r>
              <a:rPr lang="en-ID" dirty="0"/>
              <a:t> yang </a:t>
            </a:r>
            <a:r>
              <a:rPr lang="en-ID" dirty="0" err="1"/>
              <a:t>layak</a:t>
            </a:r>
            <a:r>
              <a:rPr lang="en-ID" dirty="0"/>
              <a:t> .</a:t>
            </a:r>
            <a:r>
              <a:rPr lang="en-ID" dirty="0" err="1"/>
              <a:t>Selain</a:t>
            </a:r>
            <a:r>
              <a:rPr lang="en-ID" dirty="0"/>
              <a:t> </a:t>
            </a:r>
            <a:r>
              <a:rPr lang="en-ID" dirty="0" err="1"/>
              <a:t>Emigrasi</a:t>
            </a:r>
            <a:r>
              <a:rPr lang="en-ID" dirty="0"/>
              <a:t> </a:t>
            </a:r>
            <a:r>
              <a:rPr lang="en-ID" dirty="0" err="1"/>
              <a:t>adapula</a:t>
            </a:r>
            <a:r>
              <a:rPr lang="en-ID" dirty="0"/>
              <a:t> </a:t>
            </a:r>
            <a:r>
              <a:rPr lang="en-ID" dirty="0" err="1"/>
              <a:t>penduduk</a:t>
            </a:r>
            <a:r>
              <a:rPr lang="en-ID" dirty="0"/>
              <a:t> yang </a:t>
            </a:r>
            <a:r>
              <a:rPr lang="en-ID" dirty="0" err="1"/>
              <a:t>datang</a:t>
            </a:r>
            <a:r>
              <a:rPr lang="en-ID" dirty="0"/>
              <a:t> dan </a:t>
            </a:r>
            <a:r>
              <a:rPr lang="en-ID" dirty="0" err="1"/>
              <a:t>menetap</a:t>
            </a:r>
            <a:r>
              <a:rPr lang="en-ID" dirty="0"/>
              <a:t> </a:t>
            </a:r>
            <a:r>
              <a:rPr lang="en-ID" dirty="0" err="1"/>
              <a:t>Kabupaten</a:t>
            </a:r>
            <a:r>
              <a:rPr lang="en-ID" dirty="0"/>
              <a:t> </a:t>
            </a:r>
            <a:r>
              <a:rPr lang="en-ID" dirty="0" err="1"/>
              <a:t>Konawea</a:t>
            </a:r>
            <a:r>
              <a:rPr lang="en-ID" dirty="0"/>
              <a:t> Selatan. Karena </a:t>
            </a:r>
            <a:r>
              <a:rPr lang="en-ID" dirty="0" err="1"/>
              <a:t>merupakan</a:t>
            </a:r>
            <a:r>
              <a:rPr lang="en-ID" dirty="0"/>
              <a:t> Kota </a:t>
            </a:r>
            <a:r>
              <a:rPr lang="en-ID" dirty="0" err="1"/>
              <a:t>Kabupaten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 </a:t>
            </a:r>
            <a:r>
              <a:rPr lang="en-ID" dirty="0" err="1"/>
              <a:t>banyak</a:t>
            </a:r>
            <a:r>
              <a:rPr lang="en-ID" dirty="0"/>
              <a:t> </a:t>
            </a:r>
            <a:r>
              <a:rPr lang="en-ID" dirty="0" err="1"/>
              <a:t>pekerja</a:t>
            </a:r>
            <a:r>
              <a:rPr lang="en-ID" dirty="0"/>
              <a:t> </a:t>
            </a:r>
            <a:r>
              <a:rPr lang="en-ID" dirty="0" err="1"/>
              <a:t>pendatang</a:t>
            </a:r>
            <a:r>
              <a:rPr lang="en-ID" dirty="0"/>
              <a:t> yang </a:t>
            </a:r>
            <a:r>
              <a:rPr lang="en-ID" dirty="0" err="1"/>
              <a:t>menetap</a:t>
            </a:r>
            <a:r>
              <a:rPr lang="en-ID" dirty="0"/>
              <a:t> dan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penduduk</a:t>
            </a:r>
            <a:r>
              <a:rPr lang="en-ID" dirty="0"/>
              <a:t> </a:t>
            </a:r>
            <a:r>
              <a:rPr lang="en-ID" dirty="0" err="1"/>
              <a:t>permanen</a:t>
            </a:r>
            <a:r>
              <a:rPr lang="en-ID" dirty="0"/>
              <a:t> di wilayah </a:t>
            </a:r>
            <a:r>
              <a:rPr lang="en-ID" dirty="0" err="1"/>
              <a:t>ini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9010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62E13-3069-431A-AE1C-8FC214F46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4. Sub Model SDM</a:t>
            </a:r>
            <a:endParaRPr lang="en-ID" dirty="0">
              <a:solidFill>
                <a:srgbClr val="C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E76DBB-CEF3-497D-A260-2AE05CC834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9916" y="1709737"/>
            <a:ext cx="6085921" cy="416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83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62E13-3069-431A-AE1C-8FC214F46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D</a:t>
            </a:r>
            <a:r>
              <a:rPr lang="en-ID" dirty="0" err="1">
                <a:solidFill>
                  <a:srgbClr val="C00000"/>
                </a:solidFill>
              </a:rPr>
              <a:t>iagram</a:t>
            </a:r>
            <a:r>
              <a:rPr lang="en-ID" dirty="0">
                <a:solidFill>
                  <a:srgbClr val="C00000"/>
                </a:solidFill>
              </a:rPr>
              <a:t> </a:t>
            </a:r>
            <a:r>
              <a:rPr lang="en-ID" dirty="0" err="1">
                <a:solidFill>
                  <a:srgbClr val="C00000"/>
                </a:solidFill>
              </a:rPr>
              <a:t>Simpal</a:t>
            </a:r>
            <a:r>
              <a:rPr lang="en-ID" dirty="0">
                <a:solidFill>
                  <a:srgbClr val="C00000"/>
                </a:solidFill>
              </a:rPr>
              <a:t> </a:t>
            </a:r>
            <a:r>
              <a:rPr lang="en-ID" dirty="0" err="1">
                <a:solidFill>
                  <a:srgbClr val="C00000"/>
                </a:solidFill>
              </a:rPr>
              <a:t>Kausal</a:t>
            </a:r>
            <a:r>
              <a:rPr lang="en-ID" dirty="0">
                <a:solidFill>
                  <a:srgbClr val="C00000"/>
                </a:solidFill>
              </a:rPr>
              <a:t> </a:t>
            </a:r>
            <a:r>
              <a:rPr lang="en-ID" dirty="0" err="1">
                <a:solidFill>
                  <a:srgbClr val="C00000"/>
                </a:solidFill>
              </a:rPr>
              <a:t>Keseluruhan</a:t>
            </a:r>
            <a:endParaRPr lang="en-ID" dirty="0">
              <a:solidFill>
                <a:srgbClr val="C0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897D75-87E9-4962-92C2-4A9EA0089B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5523" y="1690688"/>
            <a:ext cx="6029325" cy="561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850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300A7-A1E5-49A3-B09A-CAE127D64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Sekian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BF3E5-122E-4ABB-A962-DB54D69A1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Terimakasih</a:t>
            </a:r>
            <a:r>
              <a:rPr lang="en-US" dirty="0"/>
              <a:t>, </a:t>
            </a:r>
            <a:r>
              <a:rPr lang="en-US" dirty="0" err="1"/>
              <a:t>Semoga</a:t>
            </a:r>
            <a:r>
              <a:rPr lang="en-US" dirty="0"/>
              <a:t> </a:t>
            </a:r>
            <a:r>
              <a:rPr lang="en-US" dirty="0" err="1"/>
              <a:t>bermanfaat</a:t>
            </a:r>
            <a:r>
              <a:rPr lang="en-US" dirty="0"/>
              <a:t>.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dan </a:t>
            </a:r>
            <a:r>
              <a:rPr lang="en-US" dirty="0" err="1"/>
              <a:t>sukses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Referensi</a:t>
            </a:r>
            <a:r>
              <a:rPr lang="en-US" dirty="0"/>
              <a:t> :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Simulasi</a:t>
            </a:r>
            <a:r>
              <a:rPr lang="en-US" dirty="0"/>
              <a:t> dan </a:t>
            </a:r>
            <a:r>
              <a:rPr lang="en-US" dirty="0" err="1"/>
              <a:t>Pemodelan</a:t>
            </a:r>
            <a:r>
              <a:rPr lang="en-US" dirty="0"/>
              <a:t> : </a:t>
            </a:r>
            <a:r>
              <a:rPr lang="en-US" dirty="0" err="1"/>
              <a:t>Konsep</a:t>
            </a:r>
            <a:r>
              <a:rPr lang="en-US" dirty="0"/>
              <a:t>, </a:t>
            </a:r>
            <a:r>
              <a:rPr lang="en-US" dirty="0" err="1"/>
              <a:t>Aplikasi</a:t>
            </a:r>
            <a:r>
              <a:rPr lang="en-US" dirty="0"/>
              <a:t> dan </a:t>
            </a:r>
            <a:r>
              <a:rPr lang="en-US" dirty="0" err="1"/>
              <a:t>Terapan</a:t>
            </a:r>
            <a:r>
              <a:rPr lang="en-US" dirty="0"/>
              <a:t>. </a:t>
            </a:r>
            <a:r>
              <a:rPr lang="en-US" dirty="0" err="1"/>
              <a:t>Penerbit</a:t>
            </a:r>
            <a:r>
              <a:rPr lang="en-US" dirty="0"/>
              <a:t> WADE Group.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97466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D84B0-81D3-4690-84CC-DB6D0B10A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5400" dirty="0" err="1">
                <a:solidFill>
                  <a:srgbClr val="C00000"/>
                </a:solidFill>
              </a:rPr>
              <a:t>Pendahuluan</a:t>
            </a:r>
            <a:r>
              <a:rPr lang="en-ID" sz="5400" dirty="0">
                <a:solidFill>
                  <a:srgbClr val="C00000"/>
                </a:solidFill>
              </a:rPr>
              <a:t> </a:t>
            </a:r>
            <a:endParaRPr lang="en-ID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02679-4E0F-4C85-A972-EE314137C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jurnal</a:t>
            </a:r>
            <a:r>
              <a:rPr lang="en-ID" dirty="0"/>
              <a:t> (</a:t>
            </a:r>
            <a:r>
              <a:rPr lang="en-ID" dirty="0" err="1"/>
              <a:t>Kholil</a:t>
            </a:r>
            <a:r>
              <a:rPr lang="en-ID" dirty="0"/>
              <a:t> M., 2007)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dipelajari</a:t>
            </a:r>
            <a:r>
              <a:rPr lang="en-ID" dirty="0"/>
              <a:t> </a:t>
            </a:r>
            <a:r>
              <a:rPr lang="en-ID" dirty="0" err="1"/>
              <a:t>penggunaan</a:t>
            </a:r>
            <a:r>
              <a:rPr lang="en-ID" dirty="0"/>
              <a:t> diagram </a:t>
            </a:r>
            <a:r>
              <a:rPr lang="en-ID" dirty="0" err="1"/>
              <a:t>Simpal</a:t>
            </a:r>
            <a:r>
              <a:rPr lang="en-ID" dirty="0"/>
              <a:t> </a:t>
            </a:r>
            <a:r>
              <a:rPr lang="en-ID" dirty="0" err="1"/>
              <a:t>Kausal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menghubungkan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variabelvariabel</a:t>
            </a:r>
            <a:r>
              <a:rPr lang="en-ID" dirty="0"/>
              <a:t> yang </a:t>
            </a:r>
            <a:r>
              <a:rPr lang="en-ID" dirty="0" err="1"/>
              <a:t>membentuk</a:t>
            </a:r>
            <a:r>
              <a:rPr lang="en-ID" dirty="0"/>
              <a:t> model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perikanan</a:t>
            </a:r>
            <a:r>
              <a:rPr lang="en-ID" dirty="0"/>
              <a:t>. Dasar </a:t>
            </a:r>
            <a:r>
              <a:rPr lang="en-ID" dirty="0" err="1"/>
              <a:t>pembuatan</a:t>
            </a:r>
            <a:r>
              <a:rPr lang="en-ID" dirty="0"/>
              <a:t> model mental yang </a:t>
            </a:r>
            <a:r>
              <a:rPr lang="en-ID" dirty="0" err="1"/>
              <a:t>direpresentasikan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diagram </a:t>
            </a:r>
            <a:r>
              <a:rPr lang="en-ID" dirty="0" err="1"/>
              <a:t>simpal</a:t>
            </a:r>
            <a:r>
              <a:rPr lang="en-ID" dirty="0"/>
              <a:t> </a:t>
            </a:r>
            <a:r>
              <a:rPr lang="en-ID" dirty="0" err="1"/>
              <a:t>kausal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nyata</a:t>
            </a:r>
            <a:r>
              <a:rPr lang="en-ID" dirty="0"/>
              <a:t> </a:t>
            </a:r>
            <a:r>
              <a:rPr lang="en-ID" dirty="0" err="1"/>
              <a:t>keadaan</a:t>
            </a:r>
            <a:r>
              <a:rPr lang="en-ID" dirty="0"/>
              <a:t> </a:t>
            </a:r>
            <a:r>
              <a:rPr lang="en-ID" dirty="0" err="1"/>
              <a:t>perikanan</a:t>
            </a:r>
            <a:r>
              <a:rPr lang="en-ID" dirty="0"/>
              <a:t> yang </a:t>
            </a:r>
            <a:r>
              <a:rPr lang="en-ID" dirty="0" err="1"/>
              <a:t>ada</a:t>
            </a:r>
            <a:r>
              <a:rPr lang="en-ID" dirty="0"/>
              <a:t> di </a:t>
            </a:r>
            <a:r>
              <a:rPr lang="en-ID" dirty="0" err="1"/>
              <a:t>Kabupaten</a:t>
            </a:r>
            <a:r>
              <a:rPr lang="en-ID" dirty="0"/>
              <a:t> </a:t>
            </a:r>
            <a:r>
              <a:rPr lang="en-ID" dirty="0" err="1"/>
              <a:t>Konawe</a:t>
            </a:r>
            <a:r>
              <a:rPr lang="en-ID" dirty="0"/>
              <a:t> Selatan.</a:t>
            </a:r>
            <a:endParaRPr lang="en-ID" sz="4000" dirty="0"/>
          </a:p>
        </p:txBody>
      </p:sp>
    </p:spTree>
    <p:extLst>
      <p:ext uri="{BB962C8B-B14F-4D97-AF65-F5344CB8AC3E}">
        <p14:creationId xmlns:p14="http://schemas.microsoft.com/office/powerpoint/2010/main" val="917121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86DB2-F4DA-4505-AE4A-A03E5FA22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6000" dirty="0" err="1">
                <a:solidFill>
                  <a:srgbClr val="C00000"/>
                </a:solidFill>
              </a:rPr>
              <a:t>Subsistem</a:t>
            </a:r>
            <a:r>
              <a:rPr lang="en-ID" sz="6000" dirty="0">
                <a:solidFill>
                  <a:srgbClr val="C00000"/>
                </a:solidFill>
              </a:rPr>
              <a:t> Diagram </a:t>
            </a:r>
            <a:r>
              <a:rPr lang="en-ID" sz="6000" dirty="0" err="1">
                <a:solidFill>
                  <a:srgbClr val="C00000"/>
                </a:solidFill>
              </a:rPr>
              <a:t>Simpal</a:t>
            </a:r>
            <a:r>
              <a:rPr lang="en-ID" sz="6000" dirty="0">
                <a:solidFill>
                  <a:srgbClr val="C00000"/>
                </a:solidFill>
              </a:rPr>
              <a:t> </a:t>
            </a:r>
            <a:r>
              <a:rPr lang="en-ID" sz="6000" dirty="0" err="1">
                <a:solidFill>
                  <a:srgbClr val="C00000"/>
                </a:solidFill>
              </a:rPr>
              <a:t>Kausal</a:t>
            </a:r>
            <a:r>
              <a:rPr lang="en-ID" sz="6000" dirty="0">
                <a:solidFill>
                  <a:srgbClr val="C00000"/>
                </a:solidFill>
              </a:rPr>
              <a:t> </a:t>
            </a:r>
            <a:endParaRPr lang="en-ID" sz="6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A6BE9-4869-4423-9B83-EF891AA81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/>
              <a:t>Dari diagram </a:t>
            </a:r>
            <a:r>
              <a:rPr lang="en-ID" dirty="0" err="1"/>
              <a:t>simpal</a:t>
            </a:r>
            <a:r>
              <a:rPr lang="en-ID" dirty="0"/>
              <a:t> </a:t>
            </a:r>
            <a:r>
              <a:rPr lang="en-ID" dirty="0" err="1"/>
              <a:t>kausal</a:t>
            </a:r>
            <a:r>
              <a:rPr lang="en-ID" dirty="0"/>
              <a:t> (CLD) </a:t>
            </a:r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perikanan</a:t>
            </a:r>
            <a:r>
              <a:rPr lang="en-ID" dirty="0"/>
              <a:t> yang </a:t>
            </a:r>
            <a:r>
              <a:rPr lang="en-ID" dirty="0" err="1"/>
              <a:t>ada</a:t>
            </a:r>
            <a:r>
              <a:rPr lang="en-ID" dirty="0"/>
              <a:t> di </a:t>
            </a:r>
            <a:r>
              <a:rPr lang="en-ID" dirty="0" err="1"/>
              <a:t>Kabupaten</a:t>
            </a:r>
            <a:r>
              <a:rPr lang="en-ID" dirty="0"/>
              <a:t> </a:t>
            </a:r>
            <a:r>
              <a:rPr lang="en-ID" dirty="0" err="1"/>
              <a:t>Konawe</a:t>
            </a:r>
            <a:r>
              <a:rPr lang="en-ID" dirty="0"/>
              <a:t> Selatan yang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dibuat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model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perikanan</a:t>
            </a:r>
            <a:r>
              <a:rPr lang="en-ID" dirty="0"/>
              <a:t> </a:t>
            </a:r>
            <a:r>
              <a:rPr lang="en-ID" dirty="0" err="1"/>
              <a:t>Kabupaten</a:t>
            </a:r>
            <a:r>
              <a:rPr lang="en-ID" dirty="0"/>
              <a:t> </a:t>
            </a:r>
            <a:r>
              <a:rPr lang="en-ID" dirty="0" err="1"/>
              <a:t>Konawea</a:t>
            </a:r>
            <a:r>
              <a:rPr lang="en-ID" dirty="0"/>
              <a:t> Selatan </a:t>
            </a:r>
            <a:r>
              <a:rPr lang="en-ID" dirty="0" err="1"/>
              <a:t>dibagi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4 Sub </a:t>
            </a:r>
            <a:r>
              <a:rPr lang="en-ID" dirty="0" err="1"/>
              <a:t>Sistem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:</a:t>
            </a:r>
          </a:p>
          <a:p>
            <a:pPr marL="514350" indent="-514350">
              <a:buAutoNum type="arabicPeriod"/>
            </a:pPr>
            <a:r>
              <a:rPr lang="en-ID" dirty="0"/>
              <a:t>Sub </a:t>
            </a:r>
            <a:r>
              <a:rPr lang="en-ID" dirty="0" err="1"/>
              <a:t>Sistem</a:t>
            </a:r>
            <a:r>
              <a:rPr lang="en-ID" dirty="0"/>
              <a:t> Pasar </a:t>
            </a:r>
          </a:p>
          <a:p>
            <a:pPr marL="514350" indent="-514350">
              <a:buAutoNum type="arabicPeriod"/>
            </a:pPr>
            <a:r>
              <a:rPr lang="en-ID" dirty="0"/>
              <a:t>Sub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Konsumsi</a:t>
            </a:r>
            <a:endParaRPr lang="en-ID" dirty="0"/>
          </a:p>
          <a:p>
            <a:pPr marL="514350" indent="-514350">
              <a:buAutoNum type="arabicPeriod"/>
            </a:pPr>
            <a:r>
              <a:rPr lang="en-ID" dirty="0"/>
              <a:t>Sub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Tangkapan</a:t>
            </a:r>
            <a:r>
              <a:rPr lang="en-ID" dirty="0"/>
              <a:t> </a:t>
            </a:r>
          </a:p>
          <a:p>
            <a:pPr marL="514350" indent="-514350">
              <a:buAutoNum type="arabicPeriod"/>
            </a:pPr>
            <a:r>
              <a:rPr lang="en-ID" dirty="0"/>
              <a:t>Sub </a:t>
            </a:r>
            <a:r>
              <a:rPr lang="en-ID" dirty="0" err="1"/>
              <a:t>Sistem</a:t>
            </a:r>
            <a:r>
              <a:rPr lang="en-ID" dirty="0"/>
              <a:t> SDM</a:t>
            </a:r>
          </a:p>
        </p:txBody>
      </p:sp>
    </p:spTree>
    <p:extLst>
      <p:ext uri="{BB962C8B-B14F-4D97-AF65-F5344CB8AC3E}">
        <p14:creationId xmlns:p14="http://schemas.microsoft.com/office/powerpoint/2010/main" val="3777905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FD881-E106-4B81-BF1A-097BC9D78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1. Sub </a:t>
            </a:r>
            <a:r>
              <a:rPr lang="es-ES" dirty="0" err="1"/>
              <a:t>Model</a:t>
            </a:r>
            <a:r>
              <a:rPr lang="es-ES" dirty="0"/>
              <a:t> Pasar/</a:t>
            </a:r>
            <a:r>
              <a:rPr lang="es-ES" dirty="0" err="1"/>
              <a:t>Penjualan</a:t>
            </a:r>
            <a:endParaRPr lang="en-ID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D1CA8-21B8-4499-9758-33F14333D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ID" dirty="0"/>
              <a:t>Sub model pasar yang </a:t>
            </a:r>
            <a:r>
              <a:rPr lang="en-ID" dirty="0" err="1"/>
              <a:t>terdiri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Stock (Level) dan Flow (</a:t>
            </a:r>
            <a:r>
              <a:rPr lang="en-ID" dirty="0" err="1"/>
              <a:t>Aliran</a:t>
            </a:r>
            <a:r>
              <a:rPr lang="en-ID" dirty="0"/>
              <a:t>)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sebelumnya</a:t>
            </a:r>
            <a:r>
              <a:rPr lang="en-ID" dirty="0"/>
              <a:t> </a:t>
            </a:r>
            <a:r>
              <a:rPr lang="en-ID" dirty="0" err="1"/>
              <a:t>disebut</a:t>
            </a:r>
            <a:r>
              <a:rPr lang="en-ID" dirty="0"/>
              <a:t> Rate </a:t>
            </a:r>
            <a:r>
              <a:rPr lang="en-ID" dirty="0" err="1"/>
              <a:t>konsumen</a:t>
            </a:r>
            <a:r>
              <a:rPr lang="en-ID" dirty="0"/>
              <a:t> </a:t>
            </a:r>
            <a:r>
              <a:rPr lang="en-ID" dirty="0" err="1"/>
              <a:t>rumah</a:t>
            </a:r>
            <a:r>
              <a:rPr lang="en-ID" dirty="0"/>
              <a:t> </a:t>
            </a:r>
            <a:r>
              <a:rPr lang="en-ID" dirty="0" err="1"/>
              <a:t>tangga</a:t>
            </a:r>
            <a:r>
              <a:rPr lang="en-ID" dirty="0"/>
              <a:t> yang </a:t>
            </a:r>
            <a:r>
              <a:rPr lang="en-ID" dirty="0" err="1"/>
              <a:t>dipengaruhi</a:t>
            </a:r>
            <a:r>
              <a:rPr lang="en-ID" dirty="0"/>
              <a:t> oleh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konsumen</a:t>
            </a:r>
            <a:r>
              <a:rPr lang="en-ID" dirty="0"/>
              <a:t> </a:t>
            </a:r>
            <a:r>
              <a:rPr lang="en-ID" dirty="0" err="1"/>
              <a:t>rumah</a:t>
            </a:r>
            <a:r>
              <a:rPr lang="en-ID" dirty="0"/>
              <a:t> </a:t>
            </a:r>
            <a:r>
              <a:rPr lang="en-ID" dirty="0" err="1"/>
              <a:t>tangga</a:t>
            </a:r>
            <a:r>
              <a:rPr lang="en-ID" dirty="0"/>
              <a:t>, dan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tangkapan</a:t>
            </a:r>
            <a:r>
              <a:rPr lang="en-ID" dirty="0"/>
              <a:t>, </a:t>
            </a:r>
            <a:r>
              <a:rPr lang="en-ID" dirty="0" err="1"/>
              <a:t>industri</a:t>
            </a:r>
            <a:r>
              <a:rPr lang="en-ID" dirty="0"/>
              <a:t> </a:t>
            </a:r>
            <a:r>
              <a:rPr lang="en-ID" dirty="0" err="1"/>
              <a:t>pengolahan</a:t>
            </a:r>
            <a:r>
              <a:rPr lang="en-ID" dirty="0"/>
              <a:t> dan </a:t>
            </a:r>
            <a:r>
              <a:rPr lang="en-ID" dirty="0" err="1"/>
              <a:t>regulasi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Pemda</a:t>
            </a:r>
            <a:r>
              <a:rPr lang="en-ID" dirty="0"/>
              <a:t> </a:t>
            </a:r>
            <a:r>
              <a:rPr lang="en-ID" dirty="0" err="1"/>
              <a:t>Kabupaten</a:t>
            </a:r>
            <a:r>
              <a:rPr lang="en-ID" dirty="0"/>
              <a:t> </a:t>
            </a:r>
            <a:r>
              <a:rPr lang="en-ID" dirty="0" err="1"/>
              <a:t>Konawea</a:t>
            </a:r>
            <a:r>
              <a:rPr lang="en-ID" dirty="0"/>
              <a:t>. Pada sub model Pasar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penulis</a:t>
            </a:r>
            <a:r>
              <a:rPr lang="en-ID" dirty="0"/>
              <a:t> </a:t>
            </a:r>
            <a:r>
              <a:rPr lang="en-ID" dirty="0" err="1"/>
              <a:t>membatasi</a:t>
            </a:r>
            <a:r>
              <a:rPr lang="en-ID" dirty="0"/>
              <a:t> </a:t>
            </a:r>
            <a:r>
              <a:rPr lang="en-ID" dirty="0" err="1"/>
              <a:t>hanya</a:t>
            </a:r>
            <a:r>
              <a:rPr lang="en-ID" dirty="0"/>
              <a:t> pada </a:t>
            </a:r>
            <a:r>
              <a:rPr lang="nn-NO" dirty="0"/>
              <a:t>hasil perikanan yang berupa hasil tangkapan dilaut, tidak termasuk budidaya perikanan yang lain. </a:t>
            </a:r>
          </a:p>
          <a:p>
            <a:pPr marL="0" indent="0">
              <a:buNone/>
            </a:pPr>
            <a:r>
              <a:rPr lang="en-ID" dirty="0"/>
              <a:t>Pasar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meningkat</a:t>
            </a:r>
            <a:r>
              <a:rPr lang="en-ID" dirty="0"/>
              <a:t> </a:t>
            </a:r>
            <a:r>
              <a:rPr lang="en-ID" dirty="0" err="1"/>
              <a:t>dipengaruhi</a:t>
            </a:r>
            <a:r>
              <a:rPr lang="en-ID" dirty="0"/>
              <a:t> oleh </a:t>
            </a:r>
            <a:r>
              <a:rPr lang="en-ID" dirty="0" err="1"/>
              <a:t>laju</a:t>
            </a:r>
            <a:r>
              <a:rPr lang="en-ID" dirty="0"/>
              <a:t> </a:t>
            </a:r>
            <a:r>
              <a:rPr lang="en-ID" dirty="0" err="1"/>
              <a:t>konsumsi</a:t>
            </a:r>
            <a:r>
              <a:rPr lang="en-ID" dirty="0"/>
              <a:t>. </a:t>
            </a:r>
            <a:r>
              <a:rPr lang="en-ID" dirty="0" err="1"/>
              <a:t>Besarnya</a:t>
            </a:r>
            <a:r>
              <a:rPr lang="en-ID" dirty="0"/>
              <a:t> </a:t>
            </a:r>
            <a:r>
              <a:rPr lang="en-ID" dirty="0" err="1"/>
              <a:t>laju</a:t>
            </a:r>
            <a:r>
              <a:rPr lang="en-ID" dirty="0"/>
              <a:t> </a:t>
            </a:r>
            <a:r>
              <a:rPr lang="en-ID" dirty="0" err="1"/>
              <a:t>konsumsi</a:t>
            </a:r>
            <a:r>
              <a:rPr lang="en-ID" dirty="0"/>
              <a:t> </a:t>
            </a:r>
            <a:r>
              <a:rPr lang="en-ID" dirty="0" err="1"/>
              <a:t>dipengaruhi</a:t>
            </a:r>
            <a:r>
              <a:rPr lang="en-ID" dirty="0"/>
              <a:t> oleh </a:t>
            </a:r>
            <a:r>
              <a:rPr lang="en-ID" dirty="0" err="1"/>
              <a:t>besarnya</a:t>
            </a:r>
            <a:r>
              <a:rPr lang="en-ID" dirty="0"/>
              <a:t> </a:t>
            </a:r>
            <a:r>
              <a:rPr lang="en-ID" dirty="0" err="1"/>
              <a:t>konsumen</a:t>
            </a:r>
            <a:r>
              <a:rPr lang="en-ID" dirty="0"/>
              <a:t> </a:t>
            </a:r>
            <a:r>
              <a:rPr lang="en-ID" dirty="0" err="1"/>
              <a:t>rumah</a:t>
            </a:r>
            <a:r>
              <a:rPr lang="en-ID" dirty="0"/>
              <a:t> </a:t>
            </a:r>
            <a:r>
              <a:rPr lang="en-ID" dirty="0" err="1"/>
              <a:t>tangga</a:t>
            </a:r>
            <a:r>
              <a:rPr lang="en-ID" dirty="0"/>
              <a:t> dan </a:t>
            </a:r>
            <a:r>
              <a:rPr lang="en-ID" dirty="0" err="1"/>
              <a:t>besarnya</a:t>
            </a:r>
            <a:r>
              <a:rPr lang="en-ID" dirty="0"/>
              <a:t> </a:t>
            </a:r>
            <a:r>
              <a:rPr lang="en-ID" dirty="0" err="1"/>
              <a:t>permintaan</a:t>
            </a:r>
            <a:r>
              <a:rPr lang="en-ID" dirty="0"/>
              <a:t> </a:t>
            </a:r>
            <a:r>
              <a:rPr lang="en-ID" dirty="0" err="1"/>
              <a:t>industri</a:t>
            </a:r>
            <a:r>
              <a:rPr lang="en-ID" dirty="0"/>
              <a:t> </a:t>
            </a:r>
            <a:r>
              <a:rPr lang="en-ID" dirty="0" err="1"/>
              <a:t>pengolahan</a:t>
            </a:r>
            <a:r>
              <a:rPr lang="en-ID" dirty="0"/>
              <a:t> ikan. </a:t>
            </a:r>
            <a:r>
              <a:rPr lang="en-ID" dirty="0" err="1"/>
              <a:t>Besar</a:t>
            </a:r>
            <a:r>
              <a:rPr lang="en-ID" dirty="0"/>
              <a:t> pasar </a:t>
            </a:r>
            <a:r>
              <a:rPr lang="en-ID" dirty="0" err="1"/>
              <a:t>sektor</a:t>
            </a:r>
            <a:r>
              <a:rPr lang="en-ID" dirty="0"/>
              <a:t> </a:t>
            </a:r>
            <a:r>
              <a:rPr lang="en-ID" dirty="0" err="1"/>
              <a:t>Perikanan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menjadikan</a:t>
            </a:r>
            <a:r>
              <a:rPr lang="en-ID" dirty="0"/>
              <a:t> </a:t>
            </a:r>
            <a:r>
              <a:rPr lang="en-ID" dirty="0" err="1"/>
              <a:t>pendapatan</a:t>
            </a:r>
            <a:r>
              <a:rPr lang="en-ID" dirty="0"/>
              <a:t> </a:t>
            </a:r>
            <a:r>
              <a:rPr lang="en-ID" dirty="0" err="1"/>
              <a:t>asli</a:t>
            </a:r>
            <a:r>
              <a:rPr lang="en-ID" dirty="0"/>
              <a:t> (PAD)</a:t>
            </a:r>
            <a:r>
              <a:rPr lang="en-ID" dirty="0" err="1"/>
              <a:t>daerah</a:t>
            </a:r>
            <a:r>
              <a:rPr lang="en-ID" dirty="0"/>
              <a:t> </a:t>
            </a:r>
            <a:r>
              <a:rPr lang="en-ID" dirty="0" err="1"/>
              <a:t>meningkat</a:t>
            </a:r>
            <a:r>
              <a:rPr lang="en-ID" dirty="0"/>
              <a:t> </a:t>
            </a:r>
            <a:r>
              <a:rPr lang="en-ID" dirty="0" err="1"/>
              <a:t>lewat</a:t>
            </a:r>
            <a:r>
              <a:rPr lang="en-ID" dirty="0"/>
              <a:t> </a:t>
            </a:r>
            <a:r>
              <a:rPr lang="en-ID" dirty="0" err="1"/>
              <a:t>restribusi</a:t>
            </a:r>
            <a:r>
              <a:rPr lang="en-ID" dirty="0"/>
              <a:t>/</a:t>
            </a:r>
            <a:r>
              <a:rPr lang="en-ID" dirty="0" err="1"/>
              <a:t>pajak</a:t>
            </a:r>
            <a:r>
              <a:rPr lang="en-ID" dirty="0"/>
              <a:t> yang </a:t>
            </a:r>
            <a:r>
              <a:rPr lang="en-ID" dirty="0" err="1"/>
              <a:t>dibebankan</a:t>
            </a:r>
            <a:r>
              <a:rPr lang="en-ID" dirty="0"/>
              <a:t> pada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penjualan</a:t>
            </a:r>
            <a:r>
              <a:rPr lang="en-ID" dirty="0"/>
              <a:t>. </a:t>
            </a:r>
            <a:r>
              <a:rPr lang="en-ID" dirty="0" err="1"/>
              <a:t>Sejalan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diatas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meningkat</a:t>
            </a:r>
            <a:r>
              <a:rPr lang="en-ID" dirty="0"/>
              <a:t> pula </a:t>
            </a:r>
            <a:r>
              <a:rPr lang="en-ID" dirty="0" err="1"/>
              <a:t>Produk</a:t>
            </a:r>
            <a:r>
              <a:rPr lang="en-ID" dirty="0"/>
              <a:t> </a:t>
            </a:r>
            <a:r>
              <a:rPr lang="en-ID" dirty="0" err="1"/>
              <a:t>Domestik</a:t>
            </a:r>
            <a:r>
              <a:rPr lang="en-ID" dirty="0"/>
              <a:t> </a:t>
            </a:r>
            <a:r>
              <a:rPr lang="en-ID" dirty="0" err="1"/>
              <a:t>Bruto</a:t>
            </a:r>
            <a:r>
              <a:rPr lang="en-ID" dirty="0"/>
              <a:t> </a:t>
            </a:r>
            <a:r>
              <a:rPr lang="en-ID" dirty="0" err="1"/>
              <a:t>daerah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(PDRB). </a:t>
            </a:r>
            <a:r>
              <a:rPr lang="en-ID" dirty="0" err="1"/>
              <a:t>Lihat</a:t>
            </a:r>
            <a:r>
              <a:rPr lang="en-ID" dirty="0"/>
              <a:t> </a:t>
            </a:r>
            <a:r>
              <a:rPr lang="en-ID" dirty="0" err="1"/>
              <a:t>gambar</a:t>
            </a:r>
            <a:r>
              <a:rPr lang="en-ID" dirty="0"/>
              <a:t> 2.3 Model Sub </a:t>
            </a:r>
            <a:r>
              <a:rPr lang="en-ID" dirty="0" err="1"/>
              <a:t>Sistem</a:t>
            </a:r>
            <a:r>
              <a:rPr lang="en-ID" dirty="0"/>
              <a:t> Pasar </a:t>
            </a:r>
            <a:r>
              <a:rPr lang="en-ID" dirty="0" err="1"/>
              <a:t>dibawah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2815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FD881-E106-4B81-BF1A-097BC9D78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1. Sub </a:t>
            </a:r>
            <a:r>
              <a:rPr lang="es-ES" dirty="0" err="1"/>
              <a:t>Model</a:t>
            </a:r>
            <a:r>
              <a:rPr lang="es-ES" dirty="0"/>
              <a:t> Pasar/</a:t>
            </a:r>
            <a:r>
              <a:rPr lang="es-ES" dirty="0" err="1"/>
              <a:t>Penjualan</a:t>
            </a:r>
            <a:endParaRPr lang="en-ID" dirty="0">
              <a:solidFill>
                <a:srgbClr val="C0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09BD02-9EE5-43E9-84CA-460E17B93B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637" y="1560205"/>
            <a:ext cx="7655442" cy="428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62E13-3069-431A-AE1C-8FC214F46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2. Sub Model Konsumen Rumah Tangga </a:t>
            </a:r>
            <a:endParaRPr lang="en-ID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DF27D-2860-4C47-8441-D5C05DA46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ID" dirty="0"/>
              <a:t>Sub Model </a:t>
            </a:r>
            <a:r>
              <a:rPr lang="en-ID" dirty="0" err="1"/>
              <a:t>Konsumen</a:t>
            </a:r>
            <a:r>
              <a:rPr lang="en-ID" dirty="0"/>
              <a:t> </a:t>
            </a:r>
            <a:r>
              <a:rPr lang="en-ID" dirty="0" err="1"/>
              <a:t>Rumah</a:t>
            </a:r>
            <a:r>
              <a:rPr lang="en-ID" dirty="0"/>
              <a:t> </a:t>
            </a:r>
            <a:r>
              <a:rPr lang="en-ID" dirty="0" err="1"/>
              <a:t>Tangga</a:t>
            </a:r>
            <a:r>
              <a:rPr lang="en-ID" dirty="0"/>
              <a:t> (ikan) </a:t>
            </a:r>
            <a:r>
              <a:rPr lang="en-ID" dirty="0" err="1"/>
              <a:t>dibangun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Stock </a:t>
            </a:r>
            <a:r>
              <a:rPr lang="en-ID" dirty="0" err="1"/>
              <a:t>Konsumen</a:t>
            </a:r>
            <a:r>
              <a:rPr lang="en-ID" dirty="0"/>
              <a:t> </a:t>
            </a:r>
            <a:r>
              <a:rPr lang="en-ID" dirty="0" err="1"/>
              <a:t>Rumah</a:t>
            </a:r>
            <a:r>
              <a:rPr lang="en-ID" dirty="0"/>
              <a:t> </a:t>
            </a:r>
            <a:r>
              <a:rPr lang="en-ID" dirty="0" err="1"/>
              <a:t>Tangga</a:t>
            </a:r>
            <a:r>
              <a:rPr lang="en-ID" dirty="0"/>
              <a:t> yang </a:t>
            </a:r>
            <a:r>
              <a:rPr lang="en-ID" dirty="0" err="1"/>
              <a:t>jumlahnya</a:t>
            </a:r>
            <a:r>
              <a:rPr lang="en-ID" dirty="0"/>
              <a:t> </a:t>
            </a:r>
            <a:r>
              <a:rPr lang="en-ID" dirty="0" err="1"/>
              <a:t>dipengaruhi</a:t>
            </a:r>
            <a:r>
              <a:rPr lang="en-ID" dirty="0"/>
              <a:t> oleh </a:t>
            </a:r>
            <a:r>
              <a:rPr lang="en-ID" dirty="0" err="1"/>
              <a:t>aliran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Flow </a:t>
            </a:r>
            <a:r>
              <a:rPr lang="en-ID" dirty="0" err="1"/>
              <a:t>laju</a:t>
            </a:r>
            <a:r>
              <a:rPr lang="en-ID" dirty="0"/>
              <a:t> </a:t>
            </a:r>
            <a:r>
              <a:rPr lang="en-ID" dirty="0" err="1"/>
              <a:t>konsumen</a:t>
            </a:r>
            <a:r>
              <a:rPr lang="en-ID" dirty="0"/>
              <a:t> RT yang </a:t>
            </a:r>
            <a:r>
              <a:rPr lang="en-ID" dirty="0" err="1"/>
              <a:t>besarnya</a:t>
            </a:r>
            <a:r>
              <a:rPr lang="en-ID" dirty="0"/>
              <a:t> </a:t>
            </a:r>
            <a:r>
              <a:rPr lang="en-ID" dirty="0" err="1"/>
              <a:t>tergantung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Rumah</a:t>
            </a:r>
            <a:r>
              <a:rPr lang="en-ID" dirty="0"/>
              <a:t> </a:t>
            </a:r>
            <a:r>
              <a:rPr lang="en-ID" dirty="0" err="1"/>
              <a:t>Tangga</a:t>
            </a:r>
            <a:r>
              <a:rPr lang="en-ID" dirty="0"/>
              <a:t>, dan </a:t>
            </a:r>
            <a:r>
              <a:rPr lang="en-ID" dirty="0" err="1"/>
              <a:t>harga</a:t>
            </a:r>
            <a:r>
              <a:rPr lang="en-ID" dirty="0"/>
              <a:t> ikan.</a:t>
            </a:r>
          </a:p>
        </p:txBody>
      </p:sp>
    </p:spTree>
    <p:extLst>
      <p:ext uri="{BB962C8B-B14F-4D97-AF65-F5344CB8AC3E}">
        <p14:creationId xmlns:p14="http://schemas.microsoft.com/office/powerpoint/2010/main" val="3814623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62E13-3069-431A-AE1C-8FC214F46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2. Sub Model Konsumen Rumah Tangga </a:t>
            </a:r>
            <a:endParaRPr lang="en-ID" dirty="0">
              <a:solidFill>
                <a:srgbClr val="C0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23740D-9E2F-41A5-B45E-4277326910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2447" y="1887502"/>
            <a:ext cx="5890437" cy="3852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605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62E13-3069-431A-AE1C-8FC214F46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3. Sub Model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Tangkapan</a:t>
            </a:r>
            <a:endParaRPr lang="en-ID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DF27D-2860-4C47-8441-D5C05DA46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ID" dirty="0"/>
              <a:t>Sub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tangkapan</a:t>
            </a:r>
            <a:r>
              <a:rPr lang="en-ID" dirty="0"/>
              <a:t> </a:t>
            </a:r>
            <a:r>
              <a:rPr lang="en-ID" dirty="0" err="1"/>
              <a:t>menggambarkan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tangkapan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Stock (Level) </a:t>
            </a:r>
            <a:r>
              <a:rPr lang="en-ID" dirty="0" err="1"/>
              <a:t>dipengaruhi</a:t>
            </a:r>
            <a:r>
              <a:rPr lang="en-ID" dirty="0"/>
              <a:t> oleh </a:t>
            </a:r>
            <a:r>
              <a:rPr lang="en-ID" dirty="0" err="1"/>
              <a:t>laju</a:t>
            </a:r>
            <a:r>
              <a:rPr lang="en-ID" dirty="0"/>
              <a:t> </a:t>
            </a:r>
            <a:r>
              <a:rPr lang="en-ID" dirty="0" err="1"/>
              <a:t>penangkapan</a:t>
            </a:r>
            <a:r>
              <a:rPr lang="en-ID" dirty="0"/>
              <a:t> ikan yang </a:t>
            </a:r>
            <a:r>
              <a:rPr lang="en-ID" dirty="0" err="1"/>
              <a:t>merupakan</a:t>
            </a:r>
            <a:r>
              <a:rPr lang="en-ID" dirty="0"/>
              <a:t> Flow (</a:t>
            </a:r>
            <a:r>
              <a:rPr lang="en-ID" dirty="0" err="1"/>
              <a:t>Aliran</a:t>
            </a:r>
            <a:r>
              <a:rPr lang="en-ID" dirty="0"/>
              <a:t>) </a:t>
            </a:r>
            <a:r>
              <a:rPr lang="en-ID" dirty="0" err="1"/>
              <a:t>Laju</a:t>
            </a:r>
            <a:r>
              <a:rPr lang="en-ID" dirty="0"/>
              <a:t> </a:t>
            </a:r>
            <a:r>
              <a:rPr lang="en-ID" dirty="0" err="1"/>
              <a:t>penangkapan</a:t>
            </a:r>
            <a:r>
              <a:rPr lang="en-ID" dirty="0"/>
              <a:t> ikan </a:t>
            </a:r>
            <a:r>
              <a:rPr lang="en-ID" dirty="0" err="1"/>
              <a:t>dipengaruhi</a:t>
            </a:r>
            <a:r>
              <a:rPr lang="en-ID" dirty="0"/>
              <a:t> oleh </a:t>
            </a:r>
            <a:r>
              <a:rPr lang="en-ID" dirty="0" err="1"/>
              <a:t>potensi</a:t>
            </a:r>
            <a:r>
              <a:rPr lang="en-ID" dirty="0"/>
              <a:t> </a:t>
            </a:r>
            <a:r>
              <a:rPr lang="en-ID" dirty="0" err="1"/>
              <a:t>kelautan</a:t>
            </a:r>
            <a:r>
              <a:rPr lang="en-ID" dirty="0"/>
              <a:t>, </a:t>
            </a:r>
            <a:r>
              <a:rPr lang="en-ID" dirty="0" err="1"/>
              <a:t>alat</a:t>
            </a:r>
            <a:r>
              <a:rPr lang="en-ID" dirty="0"/>
              <a:t> </a:t>
            </a:r>
            <a:r>
              <a:rPr lang="en-ID" dirty="0" err="1"/>
              <a:t>tangkap</a:t>
            </a:r>
            <a:r>
              <a:rPr lang="en-ID" dirty="0"/>
              <a:t>, </a:t>
            </a:r>
            <a:r>
              <a:rPr lang="en-ID" dirty="0" err="1"/>
              <a:t>sumber</a:t>
            </a:r>
            <a:r>
              <a:rPr lang="en-ID" dirty="0"/>
              <a:t> </a:t>
            </a:r>
            <a:r>
              <a:rPr lang="en-ID" dirty="0" err="1"/>
              <a:t>daya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 yang </a:t>
            </a:r>
            <a:r>
              <a:rPr lang="en-ID" dirty="0" err="1"/>
              <a:t>kompeten</a:t>
            </a:r>
            <a:r>
              <a:rPr lang="en-ID" dirty="0"/>
              <a:t>. </a:t>
            </a:r>
            <a:r>
              <a:rPr lang="en-ID" dirty="0" err="1"/>
              <a:t>Sementara</a:t>
            </a:r>
            <a:r>
              <a:rPr lang="en-ID" dirty="0"/>
              <a:t>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tangkapan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mempengaruhi</a:t>
            </a:r>
            <a:r>
              <a:rPr lang="en-ID" dirty="0"/>
              <a:t> </a:t>
            </a:r>
            <a:r>
              <a:rPr lang="en-ID" dirty="0" err="1"/>
              <a:t>industri</a:t>
            </a:r>
            <a:r>
              <a:rPr lang="en-ID" dirty="0"/>
              <a:t> </a:t>
            </a:r>
            <a:r>
              <a:rPr lang="en-ID" dirty="0" err="1"/>
              <a:t>pengolahan</a:t>
            </a:r>
            <a:r>
              <a:rPr lang="en-ID" dirty="0"/>
              <a:t> ikan.</a:t>
            </a:r>
          </a:p>
        </p:txBody>
      </p:sp>
    </p:spTree>
    <p:extLst>
      <p:ext uri="{BB962C8B-B14F-4D97-AF65-F5344CB8AC3E}">
        <p14:creationId xmlns:p14="http://schemas.microsoft.com/office/powerpoint/2010/main" val="538668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62E13-3069-431A-AE1C-8FC214F46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3. Sub Model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Tangkapan</a:t>
            </a:r>
            <a:endParaRPr lang="en-ID" dirty="0">
              <a:solidFill>
                <a:srgbClr val="C0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39FDE46-E0F1-4C1E-8664-DB29E3336D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6753" y="1576387"/>
            <a:ext cx="6072409" cy="4604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886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530</Words>
  <Application>Microsoft Office PowerPoint</Application>
  <PresentationFormat>Widescreen</PresentationFormat>
  <Paragraphs>32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Contoh Penerapan Diagram Simpal Kausal (CLD)  (Kasus kondisi nyata keadaan perikanan yang ada di Kabupaten Konawe Selatan) </vt:lpstr>
      <vt:lpstr>Pendahuluan </vt:lpstr>
      <vt:lpstr>Subsistem Diagram Simpal Kausal </vt:lpstr>
      <vt:lpstr>1. Sub Model Pasar/Penjualan</vt:lpstr>
      <vt:lpstr>1. Sub Model Pasar/Penjualan</vt:lpstr>
      <vt:lpstr>2. Sub Model Konsumen Rumah Tangga </vt:lpstr>
      <vt:lpstr>2. Sub Model Konsumen Rumah Tangga </vt:lpstr>
      <vt:lpstr>3. Sub Model Jumlah Tangkapan</vt:lpstr>
      <vt:lpstr>3. Sub Model Jumlah Tangkapan</vt:lpstr>
      <vt:lpstr>4. Sub Model SDM</vt:lpstr>
      <vt:lpstr>4. Sub Model SDM</vt:lpstr>
      <vt:lpstr>Diagram Simpal Kausal Keseluruhan</vt:lpstr>
      <vt:lpstr>Sekian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Pendekatan Dalam Sistem Dinamik</dc:title>
  <dc:creator>Pak Endy</dc:creator>
  <cp:lastModifiedBy>Pak Endy</cp:lastModifiedBy>
  <cp:revision>7</cp:revision>
  <dcterms:created xsi:type="dcterms:W3CDTF">2020-12-16T23:52:47Z</dcterms:created>
  <dcterms:modified xsi:type="dcterms:W3CDTF">2021-01-13T01:11:25Z</dcterms:modified>
</cp:coreProperties>
</file>