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70" r:id="rId7"/>
    <p:sldId id="271" r:id="rId8"/>
    <p:sldId id="272" r:id="rId9"/>
    <p:sldId id="273" r:id="rId10"/>
    <p:sldId id="264" r:id="rId11"/>
    <p:sldId id="274" r:id="rId12"/>
    <p:sldId id="275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9A9F-571C-43CF-B65A-A6FCDBA9A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AFB1A9-B72F-4D30-9365-B0B308027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3FD02-A86D-46B6-B9DA-A0F50D55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987E8-8292-43A3-B3A6-D8B15B56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3A5A6-7C87-4EC4-BB8F-1C5A9E580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034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CD1A-37B6-4FCC-AB2A-C6E5AB75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FBAD8-8826-42DC-9B95-029A6014F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44619-E040-4A27-B151-933A4E927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1FFC4-3092-42D6-8DCA-0FC8512C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6342C-147B-4734-B3D4-1C5540CF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527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BD18C4-4FC0-4125-A596-2D90B3DCB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86735-661E-4800-B0E4-04161ECB4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98F83-CD83-4276-B6BF-DD3356DF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AAAAD-FD58-4EF7-98C6-4159D91D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A8F50-7C04-4FA8-BF03-EB35A889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951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31BD-7F32-462A-AA68-8E0F46043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B2DE1-ECD1-4A14-9249-317AFAE11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315DA-3E00-4077-9BEA-66C58FE7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01CEB-DC02-41DD-958F-F505B8C5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91EDE-428E-49F4-A472-C901E7AE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395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99FCE-6E51-4182-A0B5-5C91ED33E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0ED27-3DFC-4225-A1FB-79FC5880C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B1E81-B62F-4D71-B26F-05A1171D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C954B-FA23-431F-80AB-7C0C54ED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56610-A089-4F14-8185-8CE1BC4D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98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FFA15-888A-4AE8-9BA9-D321EE5BB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3565F-3390-40A9-905A-6399D4766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057FC2-6A71-46C8-8B99-7F4E9DF6E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8E60F-FE92-4F00-A8B3-38C145FC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204A3-BD9C-435E-A3C6-3079CEBE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DC008-BD96-4732-B645-6CA5829DB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043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D1FC5-D7A5-44DD-A393-AF3609D0C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A5A59-964E-4C0D-8382-1EF8FE4C9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E8A17-B243-4342-AE50-4FBD31604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5C7CBF-465A-4772-813F-639D86CA7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1D91AD-68F5-4A7D-9398-01D3E991D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FC08CB-EBC6-4974-B7C0-A3B36BDF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9076F-AFF0-4E4C-AB89-BFD4384B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892AA5-20CD-4098-8C70-4489B1E2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172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03585-0BD0-46E3-8266-3B26A6A7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14742-DC77-4EB0-9D40-26EE9E696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545C69-ABA6-48CF-97A8-78A56CA9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226D9-5C23-4CD6-84B2-94DFCB65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641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07783-6F36-497E-A337-7FA68481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5876F3-984B-482A-8857-CF729163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5613D-3C72-4A09-B196-45157567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815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A33A6-9763-4ED0-944E-13C55AAEA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14172-7092-4977-BA30-49DCE6C42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E647C-8945-49D6-8B65-5F4F7A807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58B62-0037-4C94-B590-12A1A70F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54685-938D-46D7-B96D-789F75D03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0DFE3-DF45-4528-9D1B-899AA54B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968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40B5-0842-4D50-B066-123EDA39D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EB0DE2-9A7F-4411-821B-1B7598D68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43728-C475-48AA-9B01-029572C0F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E19FC-DA84-4770-BE7F-1C2A59D5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3BB2C-E1D9-448C-AC6C-A585A82D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73573-A736-4635-B5CB-14136665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094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D2148D-3FCD-45F5-9CD9-1AFB7D77B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B20AF-99C2-498C-94B8-DC660A085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771C6-4B9D-4364-9E33-115ECD9E7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50CA4-47A6-423A-9DC8-61E16EDF668E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B9A7A-9B88-4088-B4B1-581471974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AC491-5EC4-4733-9122-FA95240D0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261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9B239-9C74-48AC-B004-FBDABB74F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094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Contoh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Penerapan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Simulasi</a:t>
            </a:r>
            <a:r>
              <a:rPr lang="en-US" dirty="0">
                <a:solidFill>
                  <a:srgbClr val="C00000"/>
                </a:solidFill>
              </a:rPr>
              <a:t> Analisa </a:t>
            </a:r>
            <a:r>
              <a:rPr lang="en-US" dirty="0" err="1">
                <a:solidFill>
                  <a:srgbClr val="C00000"/>
                </a:solidFill>
              </a:rPr>
              <a:t>Kebutuhan</a:t>
            </a:r>
            <a:br>
              <a:rPr lang="en-US" dirty="0">
                <a:solidFill>
                  <a:srgbClr val="C00000"/>
                </a:solidFill>
              </a:rPr>
            </a:br>
            <a:br>
              <a:rPr lang="en-US" dirty="0">
                <a:solidFill>
                  <a:srgbClr val="C00000"/>
                </a:solidFill>
              </a:rPr>
            </a:br>
            <a:r>
              <a:rPr lang="en-US" sz="3100" b="1" dirty="0"/>
              <a:t>(</a:t>
            </a:r>
            <a:r>
              <a:rPr lang="en-US" sz="3100" b="1" dirty="0" err="1"/>
              <a:t>Studi</a:t>
            </a:r>
            <a:r>
              <a:rPr lang="en-US" sz="3100" b="1" dirty="0"/>
              <a:t> </a:t>
            </a:r>
            <a:r>
              <a:rPr lang="en-US" sz="3100" b="1" dirty="0" err="1"/>
              <a:t>Kasus</a:t>
            </a:r>
            <a:r>
              <a:rPr lang="en-US" sz="3100" b="1" dirty="0"/>
              <a:t> : S</a:t>
            </a:r>
            <a:r>
              <a:rPr lang="en-ID" sz="3100" dirty="0" err="1"/>
              <a:t>imulasi</a:t>
            </a:r>
            <a:r>
              <a:rPr lang="en-ID" sz="3100" dirty="0"/>
              <a:t> </a:t>
            </a:r>
            <a:r>
              <a:rPr lang="en-ID" sz="3100" dirty="0" err="1"/>
              <a:t>Alternatif</a:t>
            </a:r>
            <a:r>
              <a:rPr lang="en-ID" sz="3100" dirty="0"/>
              <a:t> </a:t>
            </a:r>
            <a:r>
              <a:rPr lang="en-ID" sz="3100" dirty="0" err="1"/>
              <a:t>Skenario</a:t>
            </a:r>
            <a:r>
              <a:rPr lang="en-ID" sz="3100" dirty="0"/>
              <a:t> </a:t>
            </a:r>
            <a:r>
              <a:rPr lang="en-ID" sz="3100" dirty="0" err="1"/>
              <a:t>Kebijakan</a:t>
            </a:r>
            <a:r>
              <a:rPr lang="en-ID" sz="3100" dirty="0"/>
              <a:t> </a:t>
            </a:r>
            <a:r>
              <a:rPr lang="en-ID" sz="3100" dirty="0" err="1"/>
              <a:t>Peningkatkan</a:t>
            </a:r>
            <a:r>
              <a:rPr lang="en-ID" sz="3100" dirty="0"/>
              <a:t> </a:t>
            </a:r>
            <a:r>
              <a:rPr lang="en-ID" sz="3100" dirty="0" err="1"/>
              <a:t>Daya</a:t>
            </a:r>
            <a:r>
              <a:rPr lang="en-ID" sz="3100" dirty="0"/>
              <a:t> </a:t>
            </a:r>
            <a:r>
              <a:rPr lang="en-ID" sz="3100" dirty="0" err="1"/>
              <a:t>Saing</a:t>
            </a:r>
            <a:r>
              <a:rPr lang="en-ID" sz="3100" dirty="0"/>
              <a:t> UKM </a:t>
            </a:r>
            <a:r>
              <a:rPr lang="en-ID" sz="3100" dirty="0" err="1"/>
              <a:t>Mebel</a:t>
            </a:r>
            <a:r>
              <a:rPr lang="en-ID" sz="3100" dirty="0"/>
              <a:t> </a:t>
            </a:r>
            <a:r>
              <a:rPr lang="en-ID" sz="3100" dirty="0" err="1"/>
              <a:t>dengan</a:t>
            </a:r>
            <a:r>
              <a:rPr lang="en-ID" sz="3100" dirty="0"/>
              <a:t> </a:t>
            </a:r>
            <a:r>
              <a:rPr lang="en-ID" sz="3100" dirty="0" err="1"/>
              <a:t>Pendekatan</a:t>
            </a:r>
            <a:r>
              <a:rPr lang="en-ID" sz="3100" dirty="0"/>
              <a:t> </a:t>
            </a:r>
            <a:r>
              <a:rPr lang="en-ID" sz="3100" dirty="0" err="1"/>
              <a:t>Sistem</a:t>
            </a:r>
            <a:r>
              <a:rPr lang="en-ID" sz="3100" dirty="0"/>
              <a:t> </a:t>
            </a:r>
            <a:r>
              <a:rPr lang="en-ID" sz="3100" dirty="0" err="1"/>
              <a:t>Dinamik</a:t>
            </a:r>
            <a:r>
              <a:rPr lang="en-ID" sz="3100" dirty="0"/>
              <a:t>.</a:t>
            </a:r>
            <a:r>
              <a:rPr lang="en-US" sz="3100" b="1" dirty="0"/>
              <a:t>)</a:t>
            </a:r>
            <a:br>
              <a:rPr lang="en-US" dirty="0">
                <a:solidFill>
                  <a:srgbClr val="C00000"/>
                </a:solidFill>
              </a:rPr>
            </a:b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F1568-8229-4C44-9123-0B46458AB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0113"/>
            <a:ext cx="9144000" cy="1655762"/>
          </a:xfrm>
        </p:spPr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12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71985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D881-E106-4B81-BF1A-097BC9D7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3. </a:t>
            </a:r>
            <a:r>
              <a:rPr lang="en-ID" dirty="0" err="1"/>
              <a:t>Simulasi</a:t>
            </a:r>
            <a:r>
              <a:rPr lang="en-ID" dirty="0"/>
              <a:t> Hasil </a:t>
            </a:r>
            <a:r>
              <a:rPr lang="en-ID" dirty="0" err="1"/>
              <a:t>Pemodelan</a:t>
            </a:r>
            <a:r>
              <a:rPr lang="en-ID" dirty="0"/>
              <a:t> </a:t>
            </a: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A12435-D276-4CC8-B7AE-E79D911D11FB}"/>
              </a:ext>
            </a:extLst>
          </p:cNvPr>
          <p:cNvSpPr txBox="1"/>
          <p:nvPr/>
        </p:nvSpPr>
        <p:spPr>
          <a:xfrm>
            <a:off x="1460204" y="1690688"/>
            <a:ext cx="927159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simulasi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eksisting</a:t>
            </a:r>
            <a:r>
              <a:rPr lang="en-ID" dirty="0"/>
              <a:t>, </a:t>
            </a:r>
            <a:r>
              <a:rPr lang="en-ID" dirty="0" err="1"/>
              <a:t>ditemukan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keterbatasan</a:t>
            </a:r>
            <a:r>
              <a:rPr lang="en-ID" dirty="0"/>
              <a:t> </a:t>
            </a:r>
            <a:r>
              <a:rPr lang="en-ID" dirty="0" err="1"/>
              <a:t>kapasitas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yang </a:t>
            </a:r>
            <a:r>
              <a:rPr lang="en-ID" dirty="0" err="1"/>
              <a:t>dipengaruhi</a:t>
            </a:r>
            <a:r>
              <a:rPr lang="en-ID" dirty="0"/>
              <a:t> oleh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dan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mempengaruhi</a:t>
            </a:r>
            <a:r>
              <a:rPr lang="en-ID" dirty="0"/>
              <a:t> profit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UKM. 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dan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signifikan</a:t>
            </a:r>
            <a:r>
              <a:rPr lang="en-ID" dirty="0"/>
              <a:t> </a:t>
            </a:r>
            <a:r>
              <a:rPr lang="en-ID" dirty="0" err="1"/>
              <a:t>berpengaruh</a:t>
            </a:r>
            <a:r>
              <a:rPr lang="en-ID" dirty="0"/>
              <a:t> pada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UKM.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wawancara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pelaku</a:t>
            </a:r>
            <a:r>
              <a:rPr lang="en-ID" dirty="0"/>
              <a:t> UKM, </a:t>
            </a:r>
            <a:r>
              <a:rPr lang="en-ID" dirty="0" err="1"/>
              <a:t>diharapkan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kapasitas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penambahan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dan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ahli</a:t>
            </a:r>
            <a:r>
              <a:rPr lang="en-ID" dirty="0"/>
              <a:t> </a:t>
            </a:r>
            <a:r>
              <a:rPr lang="en-ID" dirty="0" err="1"/>
              <a:t>mebel</a:t>
            </a:r>
            <a:r>
              <a:rPr lang="en-ID" dirty="0"/>
              <a:t>. </a:t>
            </a:r>
            <a:r>
              <a:rPr lang="en-ID" dirty="0" err="1"/>
              <a:t>Sehingga</a:t>
            </a:r>
            <a:r>
              <a:rPr lang="en-ID" dirty="0"/>
              <a:t> pada </a:t>
            </a:r>
            <a:r>
              <a:rPr lang="en-ID" dirty="0" err="1"/>
              <a:t>skenario</a:t>
            </a:r>
            <a:r>
              <a:rPr lang="en-ID" dirty="0"/>
              <a:t> yang </a:t>
            </a:r>
            <a:r>
              <a:rPr lang="en-ID" dirty="0" err="1"/>
              <a:t>diajukan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penggantian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semi modern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modern, </a:t>
            </a:r>
            <a:r>
              <a:rPr lang="en-ID" dirty="0" err="1"/>
              <a:t>penambahan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modern dan </a:t>
            </a:r>
            <a:r>
              <a:rPr lang="en-ID" dirty="0" err="1"/>
              <a:t>investasi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ahli</a:t>
            </a:r>
            <a:r>
              <a:rPr lang="en-ID" dirty="0"/>
              <a:t>. </a:t>
            </a:r>
            <a:r>
              <a:rPr lang="en-ID" dirty="0" err="1"/>
              <a:t>Skenario</a:t>
            </a:r>
            <a:r>
              <a:rPr lang="en-ID" dirty="0"/>
              <a:t> yang </a:t>
            </a:r>
            <a:r>
              <a:rPr lang="en-ID" dirty="0" err="1"/>
              <a:t>diajukan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mengganti</a:t>
            </a:r>
            <a:r>
              <a:rPr lang="en-ID" dirty="0"/>
              <a:t> 4 unit </a:t>
            </a:r>
            <a:r>
              <a:rPr lang="en-ID" dirty="0" err="1"/>
              <a:t>mesin</a:t>
            </a:r>
            <a:r>
              <a:rPr lang="en-ID" dirty="0"/>
              <a:t> modern, </a:t>
            </a:r>
            <a:r>
              <a:rPr lang="en-ID" dirty="0" err="1"/>
              <a:t>mengganti</a:t>
            </a:r>
            <a:r>
              <a:rPr lang="en-ID" dirty="0"/>
              <a:t> 8 unit </a:t>
            </a:r>
            <a:r>
              <a:rPr lang="en-ID" dirty="0" err="1"/>
              <a:t>mesin</a:t>
            </a:r>
            <a:r>
              <a:rPr lang="en-ID" dirty="0"/>
              <a:t> modern, </a:t>
            </a:r>
            <a:r>
              <a:rPr lang="en-ID" dirty="0" err="1"/>
              <a:t>menambah</a:t>
            </a:r>
            <a:r>
              <a:rPr lang="en-ID" dirty="0"/>
              <a:t> 4 unit </a:t>
            </a:r>
            <a:r>
              <a:rPr lang="en-ID" dirty="0" err="1"/>
              <a:t>mesin</a:t>
            </a:r>
            <a:r>
              <a:rPr lang="en-ID" dirty="0"/>
              <a:t> modern dan </a:t>
            </a:r>
            <a:r>
              <a:rPr lang="en-ID" dirty="0" err="1"/>
              <a:t>investasi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ahli</a:t>
            </a:r>
            <a:r>
              <a:rPr lang="en-ID" dirty="0"/>
              <a:t> </a:t>
            </a:r>
            <a:r>
              <a:rPr lang="en-ID" dirty="0" err="1"/>
              <a:t>mebel</a:t>
            </a:r>
            <a:r>
              <a:rPr lang="en-ID" dirty="0"/>
              <a:t>.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penetapan</a:t>
            </a:r>
            <a:r>
              <a:rPr lang="en-ID" dirty="0"/>
              <a:t> </a:t>
            </a:r>
            <a:r>
              <a:rPr lang="en-ID" dirty="0" err="1"/>
              <a:t>skenario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mengganti</a:t>
            </a:r>
            <a:r>
              <a:rPr lang="en-ID" dirty="0"/>
              <a:t> 8 unit </a:t>
            </a:r>
            <a:r>
              <a:rPr lang="en-ID" dirty="0" err="1"/>
              <a:t>mesin</a:t>
            </a:r>
            <a:r>
              <a:rPr lang="en-ID" dirty="0"/>
              <a:t> semi modern </a:t>
            </a:r>
            <a:r>
              <a:rPr lang="en-ID" dirty="0" err="1"/>
              <a:t>dengan</a:t>
            </a:r>
            <a:r>
              <a:rPr lang="en-ID" dirty="0"/>
              <a:t> 4 unit </a:t>
            </a:r>
            <a:r>
              <a:rPr lang="en-ID" dirty="0" err="1"/>
              <a:t>mesin</a:t>
            </a:r>
            <a:r>
              <a:rPr lang="en-ID" dirty="0"/>
              <a:t> modern, 8 unit </a:t>
            </a:r>
            <a:r>
              <a:rPr lang="en-ID" dirty="0" err="1"/>
              <a:t>mesin</a:t>
            </a:r>
            <a:r>
              <a:rPr lang="en-ID" dirty="0"/>
              <a:t> modern,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menambah</a:t>
            </a:r>
            <a:r>
              <a:rPr lang="en-ID" dirty="0"/>
              <a:t> 4 unit </a:t>
            </a:r>
            <a:r>
              <a:rPr lang="en-ID" dirty="0" err="1"/>
              <a:t>mesin</a:t>
            </a:r>
            <a:r>
              <a:rPr lang="en-ID" dirty="0"/>
              <a:t> modern dan </a:t>
            </a:r>
            <a:r>
              <a:rPr lang="en-ID" dirty="0" err="1"/>
              <a:t>investasi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ahli</a:t>
            </a:r>
            <a:r>
              <a:rPr lang="en-ID" dirty="0"/>
              <a:t> </a:t>
            </a:r>
            <a:r>
              <a:rPr lang="en-ID" dirty="0" err="1"/>
              <a:t>mebel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skenario</a:t>
            </a:r>
            <a:r>
              <a:rPr lang="en-ID" dirty="0"/>
              <a:t> </a:t>
            </a:r>
            <a:r>
              <a:rPr lang="en-ID" dirty="0" err="1"/>
              <a:t>terlihat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6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D881-E106-4B81-BF1A-097BC9D7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3. </a:t>
            </a:r>
            <a:r>
              <a:rPr lang="en-ID" dirty="0" err="1"/>
              <a:t>Simulasi</a:t>
            </a:r>
            <a:r>
              <a:rPr lang="en-ID" dirty="0"/>
              <a:t> Hasil </a:t>
            </a:r>
            <a:r>
              <a:rPr lang="en-ID" dirty="0" err="1"/>
              <a:t>Pemodelan</a:t>
            </a:r>
            <a:r>
              <a:rPr lang="en-ID" dirty="0"/>
              <a:t> </a:t>
            </a: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D39026-AB87-49E7-B421-5E31B9F94A25}"/>
              </a:ext>
            </a:extLst>
          </p:cNvPr>
          <p:cNvSpPr txBox="1"/>
          <p:nvPr/>
        </p:nvSpPr>
        <p:spPr>
          <a:xfrm>
            <a:off x="925033" y="1443841"/>
            <a:ext cx="1013282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Pada </a:t>
            </a:r>
            <a:r>
              <a:rPr lang="en-ID" dirty="0" err="1"/>
              <a:t>skenario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strategi </a:t>
            </a:r>
            <a:r>
              <a:rPr lang="en-ID" dirty="0" err="1"/>
              <a:t>terbaik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parameter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yang </a:t>
            </a:r>
            <a:r>
              <a:rPr lang="en-ID" dirty="0" err="1"/>
              <a:t>tertinggi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indikator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saing</a:t>
            </a:r>
            <a:r>
              <a:rPr lang="en-ID" dirty="0"/>
              <a:t> UKM. Pada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eksisting</a:t>
            </a:r>
            <a:r>
              <a:rPr lang="en-ID" dirty="0"/>
              <a:t>,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pada </a:t>
            </a:r>
            <a:r>
              <a:rPr lang="en-ID" dirty="0" err="1"/>
              <a:t>tahun</a:t>
            </a:r>
            <a:r>
              <a:rPr lang="en-ID" dirty="0"/>
              <a:t> ke-10 </a:t>
            </a:r>
            <a:r>
              <a:rPr lang="en-ID" dirty="0" err="1"/>
              <a:t>sebesar</a:t>
            </a:r>
            <a:r>
              <a:rPr lang="en-ID" dirty="0"/>
              <a:t> 1,4 </a:t>
            </a:r>
            <a:r>
              <a:rPr lang="en-ID" dirty="0" err="1"/>
              <a:t>miliar</a:t>
            </a:r>
            <a:r>
              <a:rPr lang="en-ID" dirty="0"/>
              <a:t> rupiah. Setelah </a:t>
            </a:r>
            <a:r>
              <a:rPr lang="en-ID" dirty="0" err="1"/>
              <a:t>menerapkan</a:t>
            </a:r>
            <a:r>
              <a:rPr lang="en-ID" dirty="0"/>
              <a:t> 4 </a:t>
            </a:r>
            <a:r>
              <a:rPr lang="en-ID" dirty="0" err="1"/>
              <a:t>skenario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4 unit </a:t>
            </a:r>
            <a:r>
              <a:rPr lang="en-ID" dirty="0" err="1"/>
              <a:t>mesin</a:t>
            </a:r>
            <a:r>
              <a:rPr lang="en-ID" dirty="0"/>
              <a:t> modern, 8 unit </a:t>
            </a:r>
            <a:r>
              <a:rPr lang="en-ID" dirty="0" err="1"/>
              <a:t>mesin</a:t>
            </a:r>
            <a:r>
              <a:rPr lang="en-ID" dirty="0"/>
              <a:t> modern, </a:t>
            </a:r>
            <a:r>
              <a:rPr lang="en-ID" dirty="0" err="1"/>
              <a:t>penambahan</a:t>
            </a:r>
            <a:r>
              <a:rPr lang="en-ID" dirty="0"/>
              <a:t> 4 unit </a:t>
            </a:r>
            <a:r>
              <a:rPr lang="en-ID" dirty="0" err="1"/>
              <a:t>mesin</a:t>
            </a:r>
            <a:r>
              <a:rPr lang="en-ID" dirty="0"/>
              <a:t> modern dan </a:t>
            </a:r>
            <a:r>
              <a:rPr lang="en-ID" dirty="0" err="1"/>
              <a:t>investasi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ahli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strategi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UKM </a:t>
            </a:r>
            <a:r>
              <a:rPr lang="en-ID" dirty="0" err="1"/>
              <a:t>tertinggi</a:t>
            </a:r>
            <a:r>
              <a:rPr lang="en-ID" dirty="0"/>
              <a:t> </a:t>
            </a:r>
            <a:r>
              <a:rPr lang="en-ID" dirty="0" err="1"/>
              <a:t>senilai</a:t>
            </a:r>
            <a:r>
              <a:rPr lang="en-ID" dirty="0"/>
              <a:t> 2,173 </a:t>
            </a:r>
            <a:r>
              <a:rPr lang="en-ID" dirty="0" err="1"/>
              <a:t>miliar</a:t>
            </a:r>
            <a:r>
              <a:rPr lang="en-ID" dirty="0"/>
              <a:t> rupiah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investasi</a:t>
            </a:r>
            <a:r>
              <a:rPr lang="en-ID" dirty="0"/>
              <a:t> 4 unit </a:t>
            </a:r>
            <a:r>
              <a:rPr lang="en-ID" dirty="0" err="1"/>
              <a:t>mesin</a:t>
            </a:r>
            <a:r>
              <a:rPr lang="en-ID" dirty="0"/>
              <a:t> modern. </a:t>
            </a:r>
            <a:r>
              <a:rPr lang="en-ID" dirty="0" err="1"/>
              <a:t>Keuntungan</a:t>
            </a:r>
            <a:r>
              <a:rPr lang="en-ID" dirty="0"/>
              <a:t> </a:t>
            </a:r>
            <a:r>
              <a:rPr lang="en-ID" dirty="0" err="1"/>
              <a:t>terendah</a:t>
            </a:r>
            <a:r>
              <a:rPr lang="en-ID" dirty="0"/>
              <a:t> </a:t>
            </a:r>
            <a:r>
              <a:rPr lang="en-ID" dirty="0" err="1"/>
              <a:t>senilai</a:t>
            </a:r>
            <a:r>
              <a:rPr lang="en-ID" dirty="0"/>
              <a:t> 762,17 </a:t>
            </a:r>
            <a:r>
              <a:rPr lang="en-ID" dirty="0" err="1"/>
              <a:t>juta</a:t>
            </a:r>
            <a:r>
              <a:rPr lang="en-ID" dirty="0"/>
              <a:t> rupiah pada </a:t>
            </a:r>
            <a:r>
              <a:rPr lang="en-ID" dirty="0" err="1"/>
              <a:t>skenario</a:t>
            </a:r>
            <a:r>
              <a:rPr lang="en-ID" dirty="0"/>
              <a:t> </a:t>
            </a:r>
            <a:r>
              <a:rPr lang="en-ID" dirty="0" err="1"/>
              <a:t>penambahan</a:t>
            </a:r>
            <a:r>
              <a:rPr lang="en-ID" dirty="0"/>
              <a:t> 4 unit </a:t>
            </a:r>
            <a:r>
              <a:rPr lang="en-ID" dirty="0" err="1"/>
              <a:t>mesin</a:t>
            </a:r>
            <a:r>
              <a:rPr lang="en-ID" dirty="0"/>
              <a:t> modern. </a:t>
            </a:r>
            <a:r>
              <a:rPr lang="en-ID" dirty="0" err="1"/>
              <a:t>Pemilihan</a:t>
            </a:r>
            <a:r>
              <a:rPr lang="en-ID" dirty="0"/>
              <a:t> strategi </a:t>
            </a:r>
            <a:r>
              <a:rPr lang="en-ID" dirty="0" err="1"/>
              <a:t>jangka</a:t>
            </a:r>
            <a:r>
              <a:rPr lang="en-ID" dirty="0"/>
              <a:t> </a:t>
            </a:r>
            <a:r>
              <a:rPr lang="en-ID" dirty="0" err="1"/>
              <a:t>pendek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dipertimbangkan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mengganti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modern </a:t>
            </a:r>
            <a:r>
              <a:rPr lang="en-ID" dirty="0" err="1"/>
              <a:t>menjadi</a:t>
            </a:r>
            <a:r>
              <a:rPr lang="en-ID" dirty="0"/>
              <a:t> 4 unit </a:t>
            </a:r>
            <a:r>
              <a:rPr lang="en-ID" dirty="0" err="1"/>
              <a:t>mesin</a:t>
            </a:r>
            <a:r>
              <a:rPr lang="en-ID" dirty="0"/>
              <a:t>, </a:t>
            </a: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memperhatikan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modal UKM dan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ketersediaan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ahli</a:t>
            </a:r>
            <a:r>
              <a:rPr lang="en-ID" dirty="0"/>
              <a:t> </a:t>
            </a:r>
            <a:r>
              <a:rPr lang="en-ID" dirty="0" err="1"/>
              <a:t>mebel</a:t>
            </a:r>
            <a:r>
              <a:rPr lang="en-ID" dirty="0"/>
              <a:t> </a:t>
            </a:r>
            <a:r>
              <a:rPr lang="en-ID" dirty="0" err="1"/>
              <a:t>kayu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berdampak</a:t>
            </a:r>
            <a:r>
              <a:rPr lang="en-ID" dirty="0"/>
              <a:t> </a:t>
            </a:r>
            <a:r>
              <a:rPr lang="en-ID" dirty="0" err="1"/>
              <a:t>positif</a:t>
            </a:r>
            <a:r>
              <a:rPr lang="en-ID" dirty="0"/>
              <a:t> pada </a:t>
            </a:r>
            <a:r>
              <a:rPr lang="en-ID" dirty="0" err="1"/>
              <a:t>jangka</a:t>
            </a:r>
            <a:r>
              <a:rPr lang="en-ID" dirty="0"/>
              <a:t> </a:t>
            </a:r>
            <a:r>
              <a:rPr lang="en-ID" dirty="0" err="1"/>
              <a:t>menengah</a:t>
            </a:r>
            <a:r>
              <a:rPr lang="en-ID" dirty="0"/>
              <a:t> dan </a:t>
            </a:r>
            <a:r>
              <a:rPr lang="en-ID" dirty="0" err="1"/>
              <a:t>jangka</a:t>
            </a:r>
            <a:r>
              <a:rPr lang="en-ID" dirty="0"/>
              <a:t> </a:t>
            </a:r>
            <a:r>
              <a:rPr lang="en-ID" dirty="0" err="1"/>
              <a:t>panjang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pelaksanaan</a:t>
            </a:r>
            <a:r>
              <a:rPr lang="en-ID" dirty="0"/>
              <a:t> scenario </a:t>
            </a:r>
            <a:r>
              <a:rPr lang="en-ID" dirty="0" err="1"/>
              <a:t>investasi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ahli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dipertimbangkan</a:t>
            </a:r>
            <a:r>
              <a:rPr lang="en-ID" dirty="0"/>
              <a:t>.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dan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kepastian</a:t>
            </a:r>
            <a:r>
              <a:rPr lang="en-ID" dirty="0"/>
              <a:t> </a:t>
            </a:r>
            <a:r>
              <a:rPr lang="en-ID" dirty="0" err="1"/>
              <a:t>permintaan</a:t>
            </a:r>
            <a:r>
              <a:rPr lang="en-ID" dirty="0"/>
              <a:t> </a:t>
            </a:r>
            <a:r>
              <a:rPr lang="en-ID" dirty="0" err="1"/>
              <a:t>mebel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UKM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kesulitan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ahli</a:t>
            </a:r>
            <a:r>
              <a:rPr lang="en-ID" dirty="0"/>
              <a:t> </a:t>
            </a:r>
            <a:r>
              <a:rPr lang="en-ID" dirty="0" err="1"/>
              <a:t>lagi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demikian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saing</a:t>
            </a:r>
            <a:r>
              <a:rPr lang="en-ID" dirty="0"/>
              <a:t> UKM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meningkat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649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D881-E106-4B81-BF1A-097BC9D7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3. </a:t>
            </a:r>
            <a:r>
              <a:rPr lang="en-ID" dirty="0" err="1"/>
              <a:t>Simulasi</a:t>
            </a:r>
            <a:r>
              <a:rPr lang="en-ID" dirty="0"/>
              <a:t> Hasil </a:t>
            </a:r>
            <a:r>
              <a:rPr lang="en-ID" dirty="0" err="1"/>
              <a:t>Pemodelan</a:t>
            </a:r>
            <a:r>
              <a:rPr lang="en-ID" dirty="0"/>
              <a:t> </a:t>
            </a:r>
            <a:endParaRPr lang="en-ID" dirty="0">
              <a:solidFill>
                <a:srgbClr val="C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CC3798-A22B-4692-B8F8-3491C65C0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130" y="1506389"/>
            <a:ext cx="9590568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76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00A7-A1E5-49A3-B09A-CAE127D6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Sekian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BF3E5-122E-4ABB-A962-DB54D69A1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Terimakasih</a:t>
            </a:r>
            <a:r>
              <a:rPr lang="en-US" dirty="0"/>
              <a:t>, </a:t>
            </a:r>
            <a:r>
              <a:rPr lang="en-US" dirty="0" err="1"/>
              <a:t>Semoga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/>
              <a:t>.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dan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Referensi</a:t>
            </a:r>
            <a:r>
              <a:rPr lang="en-US" dirty="0"/>
              <a:t> :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dan </a:t>
            </a:r>
            <a:r>
              <a:rPr lang="en-US" dirty="0" err="1"/>
              <a:t>Pemodelan</a:t>
            </a:r>
            <a:r>
              <a:rPr lang="en-US" dirty="0"/>
              <a:t> : </a:t>
            </a:r>
            <a:r>
              <a:rPr lang="en-US" dirty="0" err="1"/>
              <a:t>Konsep</a:t>
            </a:r>
            <a:r>
              <a:rPr lang="en-US" dirty="0"/>
              <a:t>, </a:t>
            </a:r>
            <a:r>
              <a:rPr lang="en-US" dirty="0" err="1"/>
              <a:t>Aplikasi</a:t>
            </a:r>
            <a:r>
              <a:rPr lang="en-US" dirty="0"/>
              <a:t> dan </a:t>
            </a:r>
            <a:r>
              <a:rPr lang="en-US" dirty="0" err="1"/>
              <a:t>Terapan</a:t>
            </a:r>
            <a:r>
              <a:rPr lang="en-US" dirty="0"/>
              <a:t>. </a:t>
            </a:r>
            <a:r>
              <a:rPr lang="en-US" dirty="0" err="1"/>
              <a:t>Penerbit</a:t>
            </a:r>
            <a:r>
              <a:rPr lang="en-US" dirty="0"/>
              <a:t> WADE Group.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97466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D84B0-81D3-4690-84CC-DB6D0B10A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5400" dirty="0" err="1">
                <a:solidFill>
                  <a:srgbClr val="C00000"/>
                </a:solidFill>
              </a:rPr>
              <a:t>Pendahuluan</a:t>
            </a:r>
            <a:r>
              <a:rPr lang="en-ID" sz="5400" dirty="0">
                <a:solidFill>
                  <a:srgbClr val="C00000"/>
                </a:solidFill>
              </a:rPr>
              <a:t> </a:t>
            </a:r>
            <a:endParaRPr lang="en-ID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02679-4E0F-4C85-A972-EE314137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Penerapan</a:t>
            </a:r>
            <a:r>
              <a:rPr lang="en-ID" dirty="0"/>
              <a:t> </a:t>
            </a:r>
            <a:r>
              <a:rPr lang="en-ID" dirty="0" err="1"/>
              <a:t>Simulasi</a:t>
            </a:r>
            <a:r>
              <a:rPr lang="en-ID" dirty="0"/>
              <a:t> yang </a:t>
            </a:r>
            <a:r>
              <a:rPr lang="en-ID" dirty="0" err="1"/>
              <a:t>diamati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pada </a:t>
            </a:r>
            <a:r>
              <a:rPr lang="en-ID" dirty="0" err="1"/>
              <a:t>penelitian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Retnari</a:t>
            </a:r>
            <a:r>
              <a:rPr lang="en-ID" dirty="0"/>
              <a:t> Dian </a:t>
            </a:r>
            <a:r>
              <a:rPr lang="en-ID" dirty="0" err="1"/>
              <a:t>Mudiastuti</a:t>
            </a:r>
            <a:r>
              <a:rPr lang="en-ID" dirty="0"/>
              <a:t> </a:t>
            </a:r>
            <a:r>
              <a:rPr lang="en-ID" dirty="0" err="1"/>
              <a:t>dkk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menerapkan</a:t>
            </a:r>
            <a:r>
              <a:rPr lang="en-ID" dirty="0"/>
              <a:t> </a:t>
            </a:r>
            <a:r>
              <a:rPr lang="en-ID" dirty="0" err="1"/>
              <a:t>aplikasi</a:t>
            </a:r>
            <a:r>
              <a:rPr lang="en-ID" dirty="0"/>
              <a:t> </a:t>
            </a:r>
            <a:r>
              <a:rPr lang="en-ID" dirty="0" err="1"/>
              <a:t>simulasi</a:t>
            </a:r>
            <a:r>
              <a:rPr lang="en-ID" dirty="0"/>
              <a:t> </a:t>
            </a:r>
            <a:r>
              <a:rPr lang="en-ID" dirty="0" err="1"/>
              <a:t>Alternatif</a:t>
            </a:r>
            <a:r>
              <a:rPr lang="en-ID" dirty="0"/>
              <a:t> </a:t>
            </a:r>
            <a:r>
              <a:rPr lang="en-ID" dirty="0" err="1"/>
              <a:t>Skenario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Peningkatkan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Saing</a:t>
            </a:r>
            <a:r>
              <a:rPr lang="en-ID" dirty="0"/>
              <a:t> UKM </a:t>
            </a:r>
            <a:r>
              <a:rPr lang="en-ID" dirty="0" err="1"/>
              <a:t>Mebel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Pendekatan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Dinamik</a:t>
            </a:r>
            <a:r>
              <a:rPr lang="en-ID" dirty="0"/>
              <a:t>. </a:t>
            </a:r>
            <a:r>
              <a:rPr lang="en-ID" dirty="0" err="1"/>
              <a:t>Permasalahan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saing</a:t>
            </a:r>
            <a:r>
              <a:rPr lang="en-ID" dirty="0"/>
              <a:t> UKM </a:t>
            </a:r>
            <a:r>
              <a:rPr lang="en-ID" dirty="0" err="1"/>
              <a:t>mebel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yang </a:t>
            </a:r>
            <a:r>
              <a:rPr lang="en-ID" dirty="0" err="1"/>
              <a:t>kompleks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terdapatnya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macam</a:t>
            </a:r>
            <a:r>
              <a:rPr lang="en-ID" dirty="0"/>
              <a:t> </a:t>
            </a:r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material, uang, </a:t>
            </a:r>
            <a:r>
              <a:rPr lang="en-ID" dirty="0" err="1"/>
              <a:t>informasi</a:t>
            </a:r>
            <a:r>
              <a:rPr lang="en-ID" dirty="0"/>
              <a:t> dan </a:t>
            </a:r>
            <a:r>
              <a:rPr lang="en-ID" dirty="0" err="1"/>
              <a:t>aktivitas</a:t>
            </a:r>
            <a:r>
              <a:rPr lang="en-ID" dirty="0"/>
              <a:t>,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interdependensi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,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stakeholder (</a:t>
            </a:r>
            <a:r>
              <a:rPr lang="en-ID" dirty="0" err="1"/>
              <a:t>pemangku</a:t>
            </a:r>
            <a:r>
              <a:rPr lang="en-ID" dirty="0"/>
              <a:t> </a:t>
            </a:r>
            <a:r>
              <a:rPr lang="en-ID" dirty="0" err="1"/>
              <a:t>kepentingan</a:t>
            </a:r>
            <a:r>
              <a:rPr lang="en-ID" dirty="0"/>
              <a:t>) </a:t>
            </a: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produsen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UKM, juga </a:t>
            </a:r>
            <a:r>
              <a:rPr lang="en-ID" dirty="0" err="1"/>
              <a:t>konsumen</a:t>
            </a:r>
            <a:r>
              <a:rPr lang="en-ID" dirty="0"/>
              <a:t> (</a:t>
            </a:r>
            <a:r>
              <a:rPr lang="en-ID" dirty="0" err="1"/>
              <a:t>lokal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mancanegara</a:t>
            </a:r>
            <a:r>
              <a:rPr lang="en-ID" dirty="0"/>
              <a:t>) yang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permintaan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, </a:t>
            </a:r>
            <a:r>
              <a:rPr lang="en-ID" dirty="0" err="1"/>
              <a:t>penyedia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baku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 yang </a:t>
            </a:r>
            <a:r>
              <a:rPr lang="en-ID" dirty="0" err="1"/>
              <a:t>berperan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regulator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. </a:t>
            </a:r>
            <a:r>
              <a:rPr lang="en-ID" dirty="0" err="1"/>
              <a:t>Tahapan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dijelaskan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. </a:t>
            </a:r>
            <a:r>
              <a:rPr lang="en-ID" dirty="0" err="1"/>
              <a:t>Tahapan</a:t>
            </a:r>
            <a:r>
              <a:rPr lang="en-ID" dirty="0"/>
              <a:t> </a:t>
            </a:r>
            <a:r>
              <a:rPr lang="en-ID" dirty="0" err="1"/>
              <a:t>Identifikasi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,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studi</a:t>
            </a:r>
            <a:r>
              <a:rPr lang="en-ID" dirty="0"/>
              <a:t> </a:t>
            </a:r>
            <a:r>
              <a:rPr lang="en-ID" dirty="0" err="1"/>
              <a:t>literatur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 UKM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kunjungan</a:t>
            </a:r>
            <a:r>
              <a:rPr lang="en-ID" dirty="0"/>
              <a:t> </a:t>
            </a:r>
            <a:r>
              <a:rPr lang="en-ID" dirty="0" err="1"/>
              <a:t>lapangan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data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berpengaruh</a:t>
            </a:r>
            <a:r>
              <a:rPr lang="en-ID" dirty="0"/>
              <a:t> dan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nyata</a:t>
            </a:r>
            <a:r>
              <a:rPr lang="en-ID" dirty="0"/>
              <a:t> di UKM </a:t>
            </a:r>
            <a:r>
              <a:rPr lang="en-ID" dirty="0" err="1"/>
              <a:t>mebel</a:t>
            </a:r>
            <a:r>
              <a:rPr lang="en-ID" dirty="0"/>
              <a:t> di Kota </a:t>
            </a:r>
            <a:r>
              <a:rPr lang="en-ID" dirty="0" err="1"/>
              <a:t>Pasuruan</a:t>
            </a:r>
            <a:r>
              <a:rPr lang="en-ID" dirty="0"/>
              <a:t>. UKM </a:t>
            </a:r>
            <a:r>
              <a:rPr lang="en-ID" dirty="0" err="1"/>
              <a:t>mebel</a:t>
            </a:r>
            <a:r>
              <a:rPr lang="en-ID" dirty="0"/>
              <a:t> yang </a:t>
            </a:r>
            <a:r>
              <a:rPr lang="en-ID" dirty="0" err="1"/>
              <a:t>terpilih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UKM-UKM </a:t>
            </a:r>
            <a:r>
              <a:rPr lang="en-ID" dirty="0" err="1"/>
              <a:t>skala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 yang </a:t>
            </a:r>
            <a:r>
              <a:rPr lang="en-ID" dirty="0" err="1"/>
              <a:t>berpengalaman</a:t>
            </a:r>
            <a:r>
              <a:rPr lang="en-ID" dirty="0"/>
              <a:t> </a:t>
            </a:r>
            <a:r>
              <a:rPr lang="en-ID" dirty="0" err="1"/>
              <a:t>memproduksi</a:t>
            </a:r>
            <a:r>
              <a:rPr lang="en-ID" dirty="0"/>
              <a:t> </a:t>
            </a:r>
            <a:r>
              <a:rPr lang="en-ID" dirty="0" err="1"/>
              <a:t>mebel</a:t>
            </a:r>
            <a:r>
              <a:rPr lang="en-ID" dirty="0"/>
              <a:t> </a:t>
            </a:r>
            <a:r>
              <a:rPr lang="en-ID" dirty="0" err="1"/>
              <a:t>kayu</a:t>
            </a:r>
            <a:r>
              <a:rPr lang="en-ID" dirty="0"/>
              <a:t> </a:t>
            </a:r>
            <a:r>
              <a:rPr lang="en-ID" dirty="0" err="1"/>
              <a:t>jati</a:t>
            </a:r>
            <a:r>
              <a:rPr lang="en-ID" dirty="0"/>
              <a:t> </a:t>
            </a:r>
            <a:r>
              <a:rPr lang="en-ID" dirty="0" err="1"/>
              <a:t>ekspor</a:t>
            </a:r>
            <a:r>
              <a:rPr lang="en-ID" dirty="0"/>
              <a:t>. Data yang </a:t>
            </a:r>
            <a:r>
              <a:rPr lang="en-ID" dirty="0" err="1"/>
              <a:t>dibutuhkan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data profile UKM,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permintaan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, proses </a:t>
            </a:r>
            <a:r>
              <a:rPr lang="en-ID" dirty="0" err="1"/>
              <a:t>produksi</a:t>
            </a:r>
            <a:r>
              <a:rPr lang="en-ID" dirty="0"/>
              <a:t>,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,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, </a:t>
            </a:r>
            <a:r>
              <a:rPr lang="en-ID" dirty="0" err="1"/>
              <a:t>biaya</a:t>
            </a:r>
            <a:r>
              <a:rPr lang="en-ID" dirty="0"/>
              <a:t> </a:t>
            </a:r>
            <a:r>
              <a:rPr lang="en-ID" dirty="0" err="1"/>
              <a:t>operasional</a:t>
            </a:r>
            <a:r>
              <a:rPr lang="en-ID" dirty="0"/>
              <a:t> dan </a:t>
            </a:r>
            <a:r>
              <a:rPr lang="en-ID" dirty="0" err="1"/>
              <a:t>kebijakan</a:t>
            </a:r>
            <a:r>
              <a:rPr lang="en-ID" dirty="0"/>
              <a:t> UKM </a:t>
            </a:r>
            <a:r>
              <a:rPr lang="en-ID" dirty="0" err="1"/>
              <a:t>daerah</a:t>
            </a:r>
            <a:r>
              <a:rPr lang="en-ID" dirty="0"/>
              <a:t> dan </a:t>
            </a:r>
            <a:r>
              <a:rPr lang="en-ID" dirty="0" err="1"/>
              <a:t>pusat</a:t>
            </a:r>
            <a:r>
              <a:rPr lang="en-ID" dirty="0"/>
              <a:t>. 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91712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86DB2-F4DA-4505-AE4A-A03E5FA2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4000" b="1" dirty="0"/>
              <a:t>1. </a:t>
            </a:r>
            <a:r>
              <a:rPr lang="en-ID" sz="4000" b="1" dirty="0" err="1"/>
              <a:t>Interaksi</a:t>
            </a:r>
            <a:r>
              <a:rPr lang="en-ID" sz="4000" b="1" dirty="0"/>
              <a:t> </a:t>
            </a:r>
            <a:r>
              <a:rPr lang="en-ID" sz="4000" b="1" dirty="0" err="1"/>
              <a:t>Antar</a:t>
            </a:r>
            <a:r>
              <a:rPr lang="en-ID" sz="4000" b="1" dirty="0"/>
              <a:t> </a:t>
            </a:r>
            <a:r>
              <a:rPr lang="en-ID" sz="4000" b="1" dirty="0" err="1"/>
              <a:t>Variabel</a:t>
            </a:r>
            <a:r>
              <a:rPr lang="en-ID" sz="4000" b="1" dirty="0"/>
              <a:t> </a:t>
            </a:r>
            <a:endParaRPr lang="en-ID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A6BE9-4869-4423-9B83-EF891AA81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dirty="0"/>
              <a:t>Pola </a:t>
            </a:r>
            <a:r>
              <a:rPr lang="en-ID" dirty="0" err="1"/>
              <a:t>interaksi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dijelaskan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yang </a:t>
            </a:r>
            <a:r>
              <a:rPr lang="en-ID" dirty="0" err="1"/>
              <a:t>saling</a:t>
            </a:r>
            <a:r>
              <a:rPr lang="en-ID" dirty="0"/>
              <a:t> 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. </a:t>
            </a:r>
            <a:r>
              <a:rPr lang="en-ID" dirty="0" err="1"/>
              <a:t>Kapasitas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pemenuhan</a:t>
            </a:r>
            <a:r>
              <a:rPr lang="en-ID" dirty="0"/>
              <a:t> oleh </a:t>
            </a:r>
            <a:r>
              <a:rPr lang="en-ID" dirty="0" err="1"/>
              <a:t>importir</a:t>
            </a:r>
            <a:r>
              <a:rPr lang="en-ID" dirty="0"/>
              <a:t> dan </a:t>
            </a:r>
            <a:r>
              <a:rPr lang="en-ID" dirty="0" err="1"/>
              <a:t>kapasitas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</a:t>
            </a:r>
            <a:r>
              <a:rPr lang="en-ID" dirty="0" err="1"/>
              <a:t>dipengaruhi</a:t>
            </a:r>
            <a:r>
              <a:rPr lang="en-ID" dirty="0"/>
              <a:t> oleh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 (</a:t>
            </a:r>
            <a:r>
              <a:rPr lang="en-ID" dirty="0" err="1"/>
              <a:t>mesin</a:t>
            </a:r>
            <a:r>
              <a:rPr lang="en-ID" dirty="0"/>
              <a:t>) dan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. </a:t>
            </a:r>
            <a:r>
              <a:rPr lang="en-ID" dirty="0" err="1"/>
              <a:t>Rendahnya</a:t>
            </a:r>
            <a:r>
              <a:rPr lang="en-ID" dirty="0"/>
              <a:t> </a:t>
            </a:r>
            <a:r>
              <a:rPr lang="en-ID" dirty="0" err="1"/>
              <a:t>kapasitas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pemenuhan</a:t>
            </a:r>
            <a:r>
              <a:rPr lang="en-ID" dirty="0"/>
              <a:t> </a:t>
            </a:r>
            <a:r>
              <a:rPr lang="en-ID" dirty="0" err="1"/>
              <a:t>permintaan</a:t>
            </a:r>
            <a:r>
              <a:rPr lang="en-ID" dirty="0"/>
              <a:t> yang </a:t>
            </a:r>
            <a:r>
              <a:rPr lang="en-ID" dirty="0" err="1"/>
              <a:t>selanjutnya</a:t>
            </a:r>
            <a:r>
              <a:rPr lang="en-ID" dirty="0"/>
              <a:t> </a:t>
            </a:r>
            <a:r>
              <a:rPr lang="en-ID" dirty="0" err="1"/>
              <a:t>berpengaruh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UKM, Nur, </a:t>
            </a:r>
            <a:r>
              <a:rPr lang="en-ID" dirty="0" err="1"/>
              <a:t>dkk</a:t>
            </a:r>
            <a:r>
              <a:rPr lang="en-ID" dirty="0"/>
              <a:t>.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dan </a:t>
            </a:r>
            <a:r>
              <a:rPr lang="en-ID" dirty="0" err="1"/>
              <a:t>kapasitas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indikator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saing</a:t>
            </a:r>
            <a:r>
              <a:rPr lang="en-ID" dirty="0"/>
              <a:t> UKM </a:t>
            </a:r>
            <a:r>
              <a:rPr lang="en-ID" dirty="0" err="1"/>
              <a:t>mebel</a:t>
            </a:r>
            <a:r>
              <a:rPr lang="en-ID" dirty="0"/>
              <a:t> pada </a:t>
            </a:r>
            <a:r>
              <a:rPr lang="en-ID" dirty="0" err="1"/>
              <a:t>penelitian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 Pada </a:t>
            </a:r>
            <a:r>
              <a:rPr lang="en-ID" dirty="0" err="1"/>
              <a:t>interaksi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digambarkan</a:t>
            </a:r>
            <a:r>
              <a:rPr lang="en-ID" dirty="0"/>
              <a:t> </a:t>
            </a:r>
            <a:r>
              <a:rPr lang="en-ID" dirty="0" err="1"/>
              <a:t>skenario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diterapkan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melihat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model yang </a:t>
            </a:r>
            <a:r>
              <a:rPr lang="en-ID" dirty="0" err="1"/>
              <a:t>dikembangkan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keuntungan</a:t>
            </a:r>
            <a:r>
              <a:rPr lang="en-ID" dirty="0"/>
              <a:t> dan </a:t>
            </a:r>
            <a:r>
              <a:rPr lang="en-ID" dirty="0" err="1"/>
              <a:t>kapasitas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kurun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120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10 </a:t>
            </a:r>
            <a:r>
              <a:rPr lang="en-ID" dirty="0" err="1"/>
              <a:t>tahun</a:t>
            </a:r>
            <a:r>
              <a:rPr lang="en-ID" dirty="0"/>
              <a:t>. </a:t>
            </a:r>
            <a:r>
              <a:rPr lang="en-ID" dirty="0" err="1"/>
              <a:t>Skenario</a:t>
            </a:r>
            <a:r>
              <a:rPr lang="en-ID" dirty="0"/>
              <a:t> yang </a:t>
            </a:r>
            <a:r>
              <a:rPr lang="en-ID" dirty="0" err="1"/>
              <a:t>dikembangkan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pemodelan</a:t>
            </a:r>
            <a:r>
              <a:rPr lang="en-ID" dirty="0"/>
              <a:t> </a:t>
            </a:r>
            <a:r>
              <a:rPr lang="en-ID" dirty="0" err="1"/>
              <a:t>simulasi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investasi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semi modern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mesin</a:t>
            </a:r>
            <a:r>
              <a:rPr lang="en-ID" dirty="0"/>
              <a:t> modern, dan </a:t>
            </a:r>
            <a:r>
              <a:rPr lang="en-ID" dirty="0" err="1"/>
              <a:t>investasi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bantu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ahli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790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86DB2-F4DA-4505-AE4A-A03E5FA2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4000" b="1" dirty="0"/>
              <a:t>1. </a:t>
            </a:r>
            <a:r>
              <a:rPr lang="en-ID" sz="4000" b="1" dirty="0" err="1"/>
              <a:t>Interaksi</a:t>
            </a:r>
            <a:r>
              <a:rPr lang="en-ID" sz="4000" b="1" dirty="0"/>
              <a:t> </a:t>
            </a:r>
            <a:r>
              <a:rPr lang="en-ID" sz="4000" b="1" dirty="0" err="1"/>
              <a:t>Antar</a:t>
            </a:r>
            <a:r>
              <a:rPr lang="en-ID" sz="4000" b="1" dirty="0"/>
              <a:t> </a:t>
            </a:r>
            <a:r>
              <a:rPr lang="en-ID" sz="4000" b="1" dirty="0" err="1"/>
              <a:t>Variabel</a:t>
            </a:r>
            <a:r>
              <a:rPr lang="en-ID" sz="4000" b="1" dirty="0"/>
              <a:t> </a:t>
            </a:r>
            <a:endParaRPr lang="en-ID" sz="4000" b="1" dirty="0">
              <a:solidFill>
                <a:srgbClr val="C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B40A5C-B415-4A5F-BB18-B90697D14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256" y="1467292"/>
            <a:ext cx="10175358" cy="502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444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D881-E106-4B81-BF1A-097BC9D7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Diagram Stock And Flow</a:t>
            </a: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D1CA8-21B8-4499-9758-33F14333D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pembuatan</a:t>
            </a:r>
            <a:r>
              <a:rPr lang="en-ID" dirty="0"/>
              <a:t> diagram stock and flow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menggambarkan</a:t>
            </a:r>
            <a:r>
              <a:rPr lang="en-ID" dirty="0"/>
              <a:t> </a:t>
            </a:r>
            <a:r>
              <a:rPr lang="en-ID" dirty="0" err="1"/>
              <a:t>interaksi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logika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bantuan</a:t>
            </a:r>
            <a:r>
              <a:rPr lang="en-ID" dirty="0"/>
              <a:t> software Ventana Simulator (</a:t>
            </a:r>
            <a:r>
              <a:rPr lang="en-ID" dirty="0" err="1"/>
              <a:t>Vensim</a:t>
            </a:r>
            <a:r>
              <a:rPr lang="en-ID" dirty="0"/>
              <a:t>)™. </a:t>
            </a:r>
            <a:r>
              <a:rPr lang="en-ID" dirty="0" err="1"/>
              <a:t>Pemodelan</a:t>
            </a:r>
            <a:r>
              <a:rPr lang="en-ID" dirty="0"/>
              <a:t> </a:t>
            </a:r>
            <a:r>
              <a:rPr lang="en-ID" dirty="0" err="1"/>
              <a:t>interaksi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pada diagram stock and flow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submodel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 (</a:t>
            </a:r>
            <a:r>
              <a:rPr lang="en-ID" dirty="0" err="1"/>
              <a:t>mesin</a:t>
            </a:r>
            <a:r>
              <a:rPr lang="en-ID" dirty="0"/>
              <a:t> dan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), </a:t>
            </a:r>
            <a:r>
              <a:rPr lang="en-ID" dirty="0" err="1"/>
              <a:t>submodel</a:t>
            </a:r>
            <a:r>
              <a:rPr lang="en-ID" dirty="0"/>
              <a:t> </a:t>
            </a:r>
            <a:r>
              <a:rPr lang="en-ID" dirty="0" err="1"/>
              <a:t>permintaan</a:t>
            </a:r>
            <a:r>
              <a:rPr lang="en-ID" dirty="0"/>
              <a:t> dan </a:t>
            </a:r>
            <a:r>
              <a:rPr lang="en-ID" dirty="0" err="1"/>
              <a:t>produksi</a:t>
            </a:r>
            <a:r>
              <a:rPr lang="en-ID" dirty="0"/>
              <a:t>, </a:t>
            </a:r>
            <a:r>
              <a:rPr lang="en-ID" dirty="0" err="1"/>
              <a:t>submodel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, dan </a:t>
            </a:r>
            <a:r>
              <a:rPr lang="en-ID" dirty="0" err="1"/>
              <a:t>submodel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investasi</a:t>
            </a:r>
            <a:r>
              <a:rPr lang="en-ID" dirty="0"/>
              <a:t> </a:t>
            </a:r>
            <a:r>
              <a:rPr lang="en-ID" dirty="0" err="1"/>
              <a:t>Perancangan</a:t>
            </a:r>
            <a:r>
              <a:rPr lang="en-ID" dirty="0"/>
              <a:t> diagram stock and flow juga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model </a:t>
            </a:r>
            <a:r>
              <a:rPr lang="en-ID" dirty="0" err="1"/>
              <a:t>kemampuan</a:t>
            </a:r>
            <a:r>
              <a:rPr lang="en-ID" dirty="0"/>
              <a:t> UKM </a:t>
            </a:r>
            <a:r>
              <a:rPr lang="en-ID" dirty="0" err="1"/>
              <a:t>mebel</a:t>
            </a:r>
            <a:r>
              <a:rPr lang="en-ID" dirty="0"/>
              <a:t>.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pembuatan</a:t>
            </a:r>
            <a:r>
              <a:rPr lang="en-ID" dirty="0"/>
              <a:t> diagram stock and flow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menggambarkan</a:t>
            </a:r>
            <a:r>
              <a:rPr lang="en-ID" dirty="0"/>
              <a:t> </a:t>
            </a:r>
            <a:r>
              <a:rPr lang="en-ID" dirty="0" err="1"/>
              <a:t>interaksi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logika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bantuan</a:t>
            </a:r>
            <a:r>
              <a:rPr lang="en-ID" dirty="0"/>
              <a:t> software Ventana Simulator (</a:t>
            </a:r>
            <a:r>
              <a:rPr lang="en-ID" dirty="0" err="1"/>
              <a:t>Vensim</a:t>
            </a:r>
            <a:r>
              <a:rPr lang="en-ID" dirty="0"/>
              <a:t>)™. </a:t>
            </a:r>
            <a:r>
              <a:rPr lang="en-ID" dirty="0" err="1"/>
              <a:t>Pemodelan</a:t>
            </a:r>
            <a:r>
              <a:rPr lang="en-ID" dirty="0"/>
              <a:t> </a:t>
            </a:r>
            <a:r>
              <a:rPr lang="en-ID" dirty="0" err="1"/>
              <a:t>interaksi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pada diagram stock and flow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submodel</a:t>
            </a:r>
            <a:r>
              <a:rPr lang="en-ID" dirty="0"/>
              <a:t> </a:t>
            </a:r>
            <a:r>
              <a:rPr lang="en-ID" dirty="0" err="1"/>
              <a:t>teknologi</a:t>
            </a:r>
            <a:r>
              <a:rPr lang="en-ID" dirty="0"/>
              <a:t> (</a:t>
            </a:r>
            <a:r>
              <a:rPr lang="en-ID" dirty="0" err="1"/>
              <a:t>mesin</a:t>
            </a:r>
            <a:r>
              <a:rPr lang="en-ID" dirty="0"/>
              <a:t> dan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), </a:t>
            </a:r>
            <a:r>
              <a:rPr lang="en-ID" dirty="0" err="1"/>
              <a:t>submodel</a:t>
            </a:r>
            <a:r>
              <a:rPr lang="en-ID" dirty="0"/>
              <a:t> </a:t>
            </a:r>
            <a:r>
              <a:rPr lang="en-ID" dirty="0" err="1"/>
              <a:t>permintaan</a:t>
            </a:r>
            <a:r>
              <a:rPr lang="en-ID" dirty="0"/>
              <a:t> dan </a:t>
            </a:r>
            <a:r>
              <a:rPr lang="en-ID" dirty="0" err="1"/>
              <a:t>produksi</a:t>
            </a:r>
            <a:r>
              <a:rPr lang="en-ID" dirty="0"/>
              <a:t>, </a:t>
            </a:r>
            <a:r>
              <a:rPr lang="en-ID" dirty="0" err="1"/>
              <a:t>submodel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, dan </a:t>
            </a:r>
            <a:r>
              <a:rPr lang="en-ID" dirty="0" err="1"/>
              <a:t>submodel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investasi</a:t>
            </a:r>
            <a:r>
              <a:rPr lang="en-ID" dirty="0"/>
              <a:t> </a:t>
            </a:r>
            <a:r>
              <a:rPr lang="en-ID" dirty="0" err="1"/>
              <a:t>Perancangan</a:t>
            </a:r>
            <a:r>
              <a:rPr lang="en-ID" dirty="0"/>
              <a:t> diagram stock and flow juga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pola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model </a:t>
            </a:r>
            <a:r>
              <a:rPr lang="en-ID" dirty="0" err="1"/>
              <a:t>kemampuan</a:t>
            </a:r>
            <a:r>
              <a:rPr lang="en-ID" dirty="0"/>
              <a:t> UKM </a:t>
            </a:r>
            <a:r>
              <a:rPr lang="en-ID" dirty="0" err="1"/>
              <a:t>mebel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2815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D881-E106-4B81-BF1A-097BC9D7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Diagram Stock And Flow</a:t>
            </a:r>
            <a:endParaRPr lang="en-ID" dirty="0">
              <a:solidFill>
                <a:srgbClr val="C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EA7E38-D1A6-4686-BC6A-69AA18D73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93" y="1372486"/>
            <a:ext cx="10643191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6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D881-E106-4B81-BF1A-097BC9D7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Diagram Stock And Flow</a:t>
            </a:r>
            <a:endParaRPr lang="en-ID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CAAA7E-81CC-44D5-BA03-7BAA085D8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865" y="1558925"/>
            <a:ext cx="9867014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975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D881-E106-4B81-BF1A-097BC9D7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Diagram Stock And Flow</a:t>
            </a:r>
            <a:endParaRPr lang="en-ID" dirty="0">
              <a:solidFill>
                <a:srgbClr val="C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67AC87-7BB1-483B-8E93-5B9AFAA08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479" y="1307804"/>
            <a:ext cx="10005237" cy="555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97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D881-E106-4B81-BF1A-097BC9D7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Diagram Stock And Flow</a:t>
            </a:r>
            <a:endParaRPr lang="en-ID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41A257-3B72-4AEF-B665-EEE3E2EE4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317" y="1254125"/>
            <a:ext cx="10079664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96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906</Words>
  <Application>Microsoft Office PowerPoint</Application>
  <PresentationFormat>Widescreen</PresentationFormat>
  <Paragraphs>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Contoh Penerapan Simulasi Analisa Kebutuhan  (Studi Kasus : Simulasi Alternatif Skenario Kebijakan Peningkatkan Daya Saing UKM Mebel dengan Pendekatan Sistem Dinamik.) </vt:lpstr>
      <vt:lpstr>Pendahuluan </vt:lpstr>
      <vt:lpstr>1. Interaksi Antar Variabel </vt:lpstr>
      <vt:lpstr>1. Interaksi Antar Variabel </vt:lpstr>
      <vt:lpstr>2. Diagram Stock And Flow</vt:lpstr>
      <vt:lpstr>2. Diagram Stock And Flow</vt:lpstr>
      <vt:lpstr>2. Diagram Stock And Flow</vt:lpstr>
      <vt:lpstr>2. Diagram Stock And Flow</vt:lpstr>
      <vt:lpstr>2. Diagram Stock And Flow</vt:lpstr>
      <vt:lpstr>3. Simulasi Hasil Pemodelan </vt:lpstr>
      <vt:lpstr>3. Simulasi Hasil Pemodelan </vt:lpstr>
      <vt:lpstr>3. Simulasi Hasil Pemodelan </vt:lpstr>
      <vt:lpstr>Sekian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Dalam Sistem Dinamik</dc:title>
  <dc:creator>Pak Endy</dc:creator>
  <cp:lastModifiedBy>Pak Endy</cp:lastModifiedBy>
  <cp:revision>8</cp:revision>
  <dcterms:created xsi:type="dcterms:W3CDTF">2020-12-16T23:52:47Z</dcterms:created>
  <dcterms:modified xsi:type="dcterms:W3CDTF">2021-01-13T01:32:01Z</dcterms:modified>
</cp:coreProperties>
</file>