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58" d="100"/>
          <a:sy n="5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59A9F-571C-43CF-B65A-A6FCDBA9AB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AFB1A9-B72F-4D30-9365-B0B308027B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3FD02-A86D-46B6-B9DA-A0F50D555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17/12/2020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987E8-8292-43A3-B3A6-D8B15B563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3A5A6-7C87-4EC4-BB8F-1C5A9E580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30340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1CD1A-37B6-4FCC-AB2A-C6E5AB754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FFBAD8-8826-42DC-9B95-029A6014F0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44619-E040-4A27-B151-933A4E927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17/12/2020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1FFC4-3092-42D6-8DCA-0FC8512C5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6342C-147B-4734-B3D4-1C5540CFF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15275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BD18C4-4FC0-4125-A596-2D90B3DCB6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E86735-661E-4800-B0E4-04161ECB4A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698F83-CD83-4276-B6BF-DD3356DF7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17/12/2020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AAAAD-FD58-4EF7-98C6-4159D91D6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FA8F50-7C04-4FA8-BF03-EB35A889F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29515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531BD-7F32-462A-AA68-8E0F46043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B2DE1-ECD1-4A14-9249-317AFAE11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B315DA-3E00-4077-9BEA-66C58FE7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17/12/2020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01CEB-DC02-41DD-958F-F505B8C52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91EDE-428E-49F4-A472-C901E7AE2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3395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99FCE-6E51-4182-A0B5-5C91ED33E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70ED27-3DFC-4225-A1FB-79FC5880C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B1E81-B62F-4D71-B26F-05A1171D2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17/12/2020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C954B-FA23-431F-80AB-7C0C54ED5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56610-A089-4F14-8185-8CE1BC4D3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7980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FFA15-888A-4AE8-9BA9-D321EE5BB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3565F-3390-40A9-905A-6399D47669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057FC2-6A71-46C8-8B99-7F4E9DF6E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F8E60F-FE92-4F00-A8B3-38C145FC2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17/12/2020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0204A3-BD9C-435E-A3C6-3079CEBE6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DDC008-BD96-4732-B645-6CA5829DB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70433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D1FC5-D7A5-44DD-A393-AF3609D0C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A5A59-964E-4C0D-8382-1EF8FE4C9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6E8A17-B243-4342-AE50-4FBD316046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5C7CBF-465A-4772-813F-639D86CA79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1D91AD-68F5-4A7D-9398-01D3E991DA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FC08CB-EBC6-4974-B7C0-A3B36BDF5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17/12/2020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79076F-AFF0-4E4C-AB89-BFD4384BF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892AA5-20CD-4098-8C70-4489B1E2F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2172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03585-0BD0-46E3-8266-3B26A6A7E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314742-DC77-4EB0-9D40-26EE9E696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17/12/2020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545C69-ABA6-48CF-97A8-78A56CA94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226D9-5C23-4CD6-84B2-94DFCB652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5641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607783-6F36-497E-A337-7FA684815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17/12/2020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5876F3-984B-482A-8857-CF729163D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55613D-3C72-4A09-B196-451575675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98153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A33A6-9763-4ED0-944E-13C55AAEA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14172-7092-4977-BA30-49DCE6C42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3E647C-8945-49D6-8B65-5F4F7A8075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758B62-0037-4C94-B590-12A1A70F7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17/12/2020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454685-938D-46D7-B96D-789F75D03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20DFE3-DF45-4528-9D1B-899AA54BD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39687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E40B5-0842-4D50-B066-123EDA39D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EB0DE2-9A7F-4411-821B-1B7598D686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E43728-C475-48AA-9B01-029572C0F8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EE19FC-DA84-4770-BE7F-1C2A59D53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17/12/2020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63BB2C-E1D9-448C-AC6C-A585A82DB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673573-A736-4635-B5CB-14136665A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90940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D2148D-3FCD-45F5-9CD9-1AFB7D77B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5B20AF-99C2-498C-94B8-DC660A085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A771C6-4B9D-4364-9E33-115ECD9E79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50CA4-47A6-423A-9DC8-61E16EDF668E}" type="datetimeFigureOut">
              <a:rPr lang="en-ID" smtClean="0"/>
              <a:t>17/12/2020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B9A7A-9B88-4088-B4B1-5814719742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AC491-5EC4-4733-9122-FA95240D09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02619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9B239-9C74-48AC-B004-FBDABB74F3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Dinamik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FF1568-8229-4C44-9123-0B46458ABF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Pertemuan</a:t>
            </a:r>
            <a:r>
              <a:rPr lang="en-US" dirty="0"/>
              <a:t> 8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71985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D84B0-81D3-4690-84CC-DB6D0B10A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Dinamik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02679-4E0F-4C85-A972-EE314137C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dinamik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metodologi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memahami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 yang </a:t>
            </a:r>
            <a:r>
              <a:rPr lang="en-ID" dirty="0" err="1"/>
              <a:t>kompleks</a:t>
            </a:r>
            <a:r>
              <a:rPr lang="en-ID" dirty="0"/>
              <a:t>. </a:t>
            </a:r>
            <a:r>
              <a:rPr lang="en-ID" dirty="0" err="1"/>
              <a:t>Metodologi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dititikberatkan</a:t>
            </a:r>
            <a:r>
              <a:rPr lang="en-ID" dirty="0"/>
              <a:t> pada </a:t>
            </a:r>
            <a:r>
              <a:rPr lang="en-ID" dirty="0" err="1"/>
              <a:t>pengambilan</a:t>
            </a:r>
            <a:r>
              <a:rPr lang="en-ID" dirty="0"/>
              <a:t> </a:t>
            </a:r>
            <a:r>
              <a:rPr lang="en-ID" dirty="0" err="1"/>
              <a:t>kebijakan</a:t>
            </a:r>
            <a:r>
              <a:rPr lang="en-ID" dirty="0"/>
              <a:t> dan </a:t>
            </a:r>
            <a:r>
              <a:rPr lang="en-ID" dirty="0" err="1"/>
              <a:t>bagaimana</a:t>
            </a:r>
            <a:r>
              <a:rPr lang="en-ID" dirty="0"/>
              <a:t> </a:t>
            </a:r>
            <a:r>
              <a:rPr lang="en-ID" dirty="0" err="1"/>
              <a:t>kebijakan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menentukan</a:t>
            </a:r>
            <a:r>
              <a:rPr lang="en-ID" dirty="0"/>
              <a:t> </a:t>
            </a:r>
            <a:r>
              <a:rPr lang="en-ID" dirty="0" err="1"/>
              <a:t>tingkah</a:t>
            </a:r>
            <a:r>
              <a:rPr lang="en-ID" dirty="0"/>
              <a:t> </a:t>
            </a:r>
            <a:r>
              <a:rPr lang="en-ID" dirty="0" err="1"/>
              <a:t>laku</a:t>
            </a:r>
            <a:r>
              <a:rPr lang="en-ID" dirty="0"/>
              <a:t> </a:t>
            </a:r>
            <a:r>
              <a:rPr lang="en-ID" dirty="0" err="1"/>
              <a:t>masalah-masalah</a:t>
            </a:r>
            <a:r>
              <a:rPr lang="en-ID" dirty="0"/>
              <a:t> yang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dimodelkan</a:t>
            </a:r>
            <a:r>
              <a:rPr lang="en-ID" dirty="0"/>
              <a:t> oleh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dinamik</a:t>
            </a:r>
            <a:r>
              <a:rPr lang="en-ID" dirty="0"/>
              <a:t> (Richardson dan Pugh 1986).</a:t>
            </a:r>
          </a:p>
          <a:p>
            <a:r>
              <a:rPr lang="en-ID" dirty="0" err="1"/>
              <a:t>Permasalahan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dinamik</a:t>
            </a:r>
            <a:r>
              <a:rPr lang="en-ID" dirty="0"/>
              <a:t> </a:t>
            </a:r>
            <a:r>
              <a:rPr lang="en-ID" dirty="0" err="1"/>
              <a:t>dilihat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disebabkan</a:t>
            </a:r>
            <a:r>
              <a:rPr lang="en-ID" dirty="0"/>
              <a:t> oleh </a:t>
            </a:r>
            <a:r>
              <a:rPr lang="en-ID" dirty="0" err="1"/>
              <a:t>pengaruh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luar</a:t>
            </a:r>
            <a:r>
              <a:rPr lang="en-ID" dirty="0"/>
              <a:t> </a:t>
            </a:r>
            <a:r>
              <a:rPr lang="en-ID" dirty="0" err="1"/>
              <a:t>namun</a:t>
            </a:r>
            <a:r>
              <a:rPr lang="en-ID" dirty="0"/>
              <a:t> </a:t>
            </a:r>
            <a:r>
              <a:rPr lang="en-ID" dirty="0" err="1"/>
              <a:t>dianggap</a:t>
            </a:r>
            <a:r>
              <a:rPr lang="en-ID" dirty="0"/>
              <a:t> </a:t>
            </a:r>
            <a:r>
              <a:rPr lang="en-ID" dirty="0" err="1"/>
              <a:t>disebabkan</a:t>
            </a:r>
            <a:r>
              <a:rPr lang="en-ID" dirty="0"/>
              <a:t> oleh </a:t>
            </a:r>
            <a:r>
              <a:rPr lang="en-ID" dirty="0" err="1"/>
              <a:t>struktur</a:t>
            </a:r>
            <a:r>
              <a:rPr lang="en-ID" dirty="0"/>
              <a:t> internal </a:t>
            </a:r>
            <a:r>
              <a:rPr lang="en-ID" dirty="0" err="1"/>
              <a:t>sistem</a:t>
            </a:r>
            <a:r>
              <a:rPr lang="en-ID" dirty="0"/>
              <a:t>. </a:t>
            </a:r>
            <a:r>
              <a:rPr lang="en-ID" dirty="0" err="1"/>
              <a:t>Tujuan</a:t>
            </a:r>
            <a:r>
              <a:rPr lang="en-ID" dirty="0"/>
              <a:t> </a:t>
            </a:r>
            <a:r>
              <a:rPr lang="en-ID" dirty="0" err="1"/>
              <a:t>metodologi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dinamik</a:t>
            </a:r>
            <a:r>
              <a:rPr lang="en-ID" dirty="0"/>
              <a:t>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filosofi</a:t>
            </a:r>
            <a:r>
              <a:rPr lang="en-ID" dirty="0"/>
              <a:t> </a:t>
            </a:r>
            <a:r>
              <a:rPr lang="en-ID" dirty="0" err="1"/>
              <a:t>kausal</a:t>
            </a:r>
            <a:r>
              <a:rPr lang="en-ID" dirty="0"/>
              <a:t> (</a:t>
            </a:r>
            <a:r>
              <a:rPr lang="en-ID" dirty="0" err="1"/>
              <a:t>sebab</a:t>
            </a:r>
            <a:r>
              <a:rPr lang="en-ID" dirty="0"/>
              <a:t> </a:t>
            </a:r>
            <a:r>
              <a:rPr lang="en-ID" dirty="0" err="1"/>
              <a:t>akibat</a:t>
            </a:r>
            <a:r>
              <a:rPr lang="en-ID" dirty="0"/>
              <a:t>)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mendapatkan</a:t>
            </a:r>
            <a:r>
              <a:rPr lang="en-ID" dirty="0"/>
              <a:t> </a:t>
            </a:r>
            <a:r>
              <a:rPr lang="en-ID" dirty="0" err="1"/>
              <a:t>pemahaman</a:t>
            </a:r>
            <a:r>
              <a:rPr lang="en-ID" dirty="0"/>
              <a:t> yang </a:t>
            </a:r>
            <a:r>
              <a:rPr lang="en-ID" dirty="0" err="1"/>
              <a:t>mendalam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tata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kerja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(</a:t>
            </a:r>
            <a:r>
              <a:rPr lang="en-ID" dirty="0" err="1"/>
              <a:t>Asyiawati</a:t>
            </a:r>
            <a:r>
              <a:rPr lang="en-ID" dirty="0"/>
              <a:t> 2002; Muhammad; et a!. 2001).</a:t>
            </a:r>
          </a:p>
        </p:txBody>
      </p:sp>
    </p:spTree>
    <p:extLst>
      <p:ext uri="{BB962C8B-B14F-4D97-AF65-F5344CB8AC3E}">
        <p14:creationId xmlns:p14="http://schemas.microsoft.com/office/powerpoint/2010/main" val="917121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86DB2-F4DA-4505-AE4A-A03E5FA22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Tahapan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pendekatan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dinamik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A6BE9-4869-4423-9B83-EF891AA81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a. </a:t>
            </a:r>
            <a:r>
              <a:rPr lang="en-ID" dirty="0" err="1"/>
              <a:t>ldentifikasi</a:t>
            </a:r>
            <a:r>
              <a:rPr lang="en-ID" dirty="0"/>
              <a:t> dan </a:t>
            </a:r>
            <a:r>
              <a:rPr lang="en-ID" dirty="0" err="1"/>
              <a:t>definisi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 </a:t>
            </a:r>
          </a:p>
          <a:p>
            <a:r>
              <a:rPr lang="en-ID" dirty="0"/>
              <a:t>b. </a:t>
            </a:r>
            <a:r>
              <a:rPr lang="en-ID" dirty="0" err="1"/>
              <a:t>Konseptualisasi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</a:p>
          <a:p>
            <a:r>
              <a:rPr lang="en-ID" dirty="0"/>
              <a:t>c. </a:t>
            </a:r>
            <a:r>
              <a:rPr lang="en-ID" dirty="0" err="1"/>
              <a:t>Formulasi</a:t>
            </a:r>
            <a:r>
              <a:rPr lang="en-ID" dirty="0"/>
              <a:t> model </a:t>
            </a:r>
          </a:p>
          <a:p>
            <a:r>
              <a:rPr lang="en-ID" dirty="0"/>
              <a:t>d. </a:t>
            </a:r>
            <a:r>
              <a:rPr lang="en-ID" dirty="0" err="1"/>
              <a:t>Sirnulasi</a:t>
            </a:r>
            <a:r>
              <a:rPr lang="en-ID" dirty="0"/>
              <a:t> model </a:t>
            </a:r>
          </a:p>
          <a:p>
            <a:r>
              <a:rPr lang="en-ID" dirty="0"/>
              <a:t>e. </a:t>
            </a:r>
            <a:r>
              <a:rPr lang="en-ID" dirty="0" err="1"/>
              <a:t>Verifikasi</a:t>
            </a:r>
            <a:r>
              <a:rPr lang="en-ID" dirty="0"/>
              <a:t> dan </a:t>
            </a:r>
            <a:r>
              <a:rPr lang="en-ID" dirty="0" err="1"/>
              <a:t>validasi</a:t>
            </a:r>
            <a:r>
              <a:rPr lang="en-ID" dirty="0"/>
              <a:t> model </a:t>
            </a:r>
          </a:p>
          <a:p>
            <a:r>
              <a:rPr lang="en-ID" dirty="0"/>
              <a:t>f. </a:t>
            </a:r>
            <a:r>
              <a:rPr lang="en-ID" dirty="0" err="1"/>
              <a:t>Analisis</a:t>
            </a:r>
            <a:r>
              <a:rPr lang="en-ID" dirty="0"/>
              <a:t> </a:t>
            </a:r>
            <a:r>
              <a:rPr lang="en-ID" dirty="0" err="1"/>
              <a:t>kebijakan</a:t>
            </a:r>
            <a:r>
              <a:rPr lang="en-ID" dirty="0"/>
              <a:t> </a:t>
            </a:r>
          </a:p>
          <a:p>
            <a:r>
              <a:rPr lang="en-ID" dirty="0"/>
              <a:t>g. </a:t>
            </a:r>
            <a:r>
              <a:rPr lang="en-ID" dirty="0" err="1"/>
              <a:t>Impiementasi</a:t>
            </a:r>
            <a:r>
              <a:rPr lang="en-ID" dirty="0"/>
              <a:t> </a:t>
            </a:r>
            <a:r>
              <a:rPr lang="en-ID" dirty="0" err="1"/>
              <a:t>kebijakan</a:t>
            </a:r>
            <a:r>
              <a:rPr lang="en-ID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7905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FD881-E106-4B81-BF1A-097BC9D78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Proses </a:t>
            </a:r>
            <a:r>
              <a:rPr lang="en-ID" dirty="0" err="1"/>
              <a:t>pemodelan</a:t>
            </a:r>
            <a:r>
              <a:rPr lang="en-ID" dirty="0"/>
              <a:t> </a:t>
            </a:r>
            <a:r>
              <a:rPr lang="en-ID" dirty="0" err="1"/>
              <a:t>terdiri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langkah-langkah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berikut</a:t>
            </a:r>
            <a:r>
              <a:rPr lang="en-ID" dirty="0"/>
              <a:t> (</a:t>
            </a:r>
            <a:r>
              <a:rPr lang="en-ID" dirty="0" err="1"/>
              <a:t>Sterman</a:t>
            </a:r>
            <a:r>
              <a:rPr lang="en-ID" dirty="0"/>
              <a:t> 2000):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D1CA8-21B8-4499-9758-33F14333D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ID" dirty="0"/>
              <a:t>1. </a:t>
            </a:r>
            <a:r>
              <a:rPr lang="en-ID" dirty="0" err="1"/>
              <a:t>Perumusan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 dan </a:t>
            </a:r>
            <a:r>
              <a:rPr lang="en-ID" dirty="0" err="1"/>
              <a:t>pemilihan</a:t>
            </a:r>
            <a:r>
              <a:rPr lang="en-ID" dirty="0"/>
              <a:t> </a:t>
            </a:r>
            <a:r>
              <a:rPr lang="en-ID" dirty="0" err="1"/>
              <a:t>batassan</a:t>
            </a:r>
            <a:r>
              <a:rPr lang="en-ID" dirty="0"/>
              <a:t> dunia </a:t>
            </a:r>
            <a:r>
              <a:rPr lang="en-ID" dirty="0" err="1"/>
              <a:t>nyata</a:t>
            </a:r>
            <a:r>
              <a:rPr lang="en-ID" dirty="0"/>
              <a:t>. </a:t>
            </a:r>
            <a:r>
              <a:rPr lang="en-ID" dirty="0" err="1"/>
              <a:t>Tahap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meliputi</a:t>
            </a:r>
            <a:r>
              <a:rPr lang="en-ID" dirty="0"/>
              <a:t> </a:t>
            </a:r>
            <a:r>
              <a:rPr lang="en-ID" dirty="0" err="1"/>
              <a:t>kegiatan</a:t>
            </a:r>
            <a:r>
              <a:rPr lang="en-ID" dirty="0"/>
              <a:t> </a:t>
            </a:r>
            <a:r>
              <a:rPr lang="en-ID" dirty="0" err="1"/>
              <a:t>pemilihan</a:t>
            </a:r>
            <a:r>
              <a:rPr lang="en-ID" dirty="0"/>
              <a:t> </a:t>
            </a:r>
            <a:r>
              <a:rPr lang="en-ID" dirty="0" err="1"/>
              <a:t>tema</a:t>
            </a:r>
            <a:r>
              <a:rPr lang="en-ID" dirty="0"/>
              <a:t> yang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dikaji</a:t>
            </a:r>
            <a:r>
              <a:rPr lang="en-ID" dirty="0"/>
              <a:t>, </a:t>
            </a:r>
            <a:r>
              <a:rPr lang="en-ID" dirty="0" err="1"/>
              <a:t>penentuan</a:t>
            </a:r>
            <a:r>
              <a:rPr lang="en-ID" dirty="0"/>
              <a:t> </a:t>
            </a:r>
            <a:r>
              <a:rPr lang="en-ID" dirty="0" err="1"/>
              <a:t>variabel</a:t>
            </a:r>
            <a:r>
              <a:rPr lang="en-ID" dirty="0"/>
              <a:t> </a:t>
            </a:r>
            <a:r>
              <a:rPr lang="en-ID" dirty="0" err="1"/>
              <a:t>kunci</a:t>
            </a:r>
            <a:r>
              <a:rPr lang="en-ID" dirty="0"/>
              <a:t>, </a:t>
            </a:r>
            <a:r>
              <a:rPr lang="en-ID" dirty="0" err="1"/>
              <a:t>rencana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mempertimbangkan</a:t>
            </a:r>
            <a:r>
              <a:rPr lang="en-ID" dirty="0"/>
              <a:t> masa </a:t>
            </a:r>
            <a:r>
              <a:rPr lang="en-ID" dirty="0" err="1"/>
              <a:t>depan</a:t>
            </a:r>
            <a:r>
              <a:rPr lang="en-ID" dirty="0"/>
              <a:t> yang </a:t>
            </a:r>
            <a:r>
              <a:rPr lang="en-ID" dirty="0" err="1"/>
              <a:t>jadi</a:t>
            </a:r>
            <a:r>
              <a:rPr lang="en-ID" dirty="0"/>
              <a:t> </a:t>
            </a:r>
            <a:r>
              <a:rPr lang="en-ID" dirty="0" err="1"/>
              <a:t>pertimbangan</a:t>
            </a:r>
            <a:r>
              <a:rPr lang="en-ID" dirty="0"/>
              <a:t>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seberapa</a:t>
            </a:r>
            <a:r>
              <a:rPr lang="en-ID" dirty="0"/>
              <a:t> </a:t>
            </a:r>
            <a:r>
              <a:rPr lang="en-ID" dirty="0" err="1"/>
              <a:t>jauh</a:t>
            </a:r>
            <a:r>
              <a:rPr lang="en-ID" dirty="0"/>
              <a:t> </a:t>
            </a:r>
            <a:r>
              <a:rPr lang="en-ID" dirty="0" err="1"/>
              <a:t>kejadian</a:t>
            </a:r>
            <a:r>
              <a:rPr lang="en-ID" dirty="0"/>
              <a:t> masa </a:t>
            </a:r>
            <a:r>
              <a:rPr lang="en-ID" dirty="0" err="1"/>
              <a:t>lalu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akar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dan </a:t>
            </a:r>
            <a:r>
              <a:rPr lang="en-ID" dirty="0" err="1"/>
              <a:t>selanjutnya</a:t>
            </a:r>
            <a:r>
              <a:rPr lang="en-ID" dirty="0"/>
              <a:t> </a:t>
            </a:r>
            <a:r>
              <a:rPr lang="en-ID" dirty="0" err="1"/>
              <a:t>mendefinisikan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 </a:t>
            </a:r>
            <a:r>
              <a:rPr lang="en-ID" dirty="0" err="1"/>
              <a:t>dinamisnya</a:t>
            </a:r>
            <a:r>
              <a:rPr lang="en-ID" dirty="0"/>
              <a:t>. </a:t>
            </a:r>
          </a:p>
          <a:p>
            <a:r>
              <a:rPr lang="en-ID" dirty="0"/>
              <a:t>2. </a:t>
            </a:r>
            <a:r>
              <a:rPr lang="en-ID" dirty="0" err="1"/>
              <a:t>Formulasi</a:t>
            </a:r>
            <a:r>
              <a:rPr lang="en-ID" dirty="0"/>
              <a:t> </a:t>
            </a:r>
            <a:r>
              <a:rPr lang="en-ID" dirty="0" err="1"/>
              <a:t>hipotesis</a:t>
            </a:r>
            <a:r>
              <a:rPr lang="en-ID" dirty="0"/>
              <a:t> </a:t>
            </a:r>
            <a:r>
              <a:rPr lang="en-ID" dirty="0" err="1"/>
              <a:t>dinamis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menetapkan</a:t>
            </a:r>
            <a:r>
              <a:rPr lang="en-ID" dirty="0"/>
              <a:t> </a:t>
            </a:r>
            <a:r>
              <a:rPr lang="en-ID" dirty="0" err="1"/>
              <a:t>hipotesis</a:t>
            </a:r>
            <a:r>
              <a:rPr lang="en-ID" dirty="0"/>
              <a:t> </a:t>
            </a:r>
            <a:r>
              <a:rPr lang="en-ID" dirty="0" err="1"/>
              <a:t>berdasarkan</a:t>
            </a:r>
            <a:r>
              <a:rPr lang="en-ID" dirty="0"/>
              <a:t> pada </a:t>
            </a:r>
            <a:r>
              <a:rPr lang="en-ID" dirty="0" err="1"/>
              <a:t>teori</a:t>
            </a:r>
            <a:r>
              <a:rPr lang="en-ID" dirty="0"/>
              <a:t> </a:t>
            </a:r>
            <a:r>
              <a:rPr lang="en-ID" dirty="0" err="1"/>
              <a:t>perilaku</a:t>
            </a:r>
            <a:r>
              <a:rPr lang="en-ID" dirty="0"/>
              <a:t> </a:t>
            </a:r>
            <a:r>
              <a:rPr lang="en-ID" dirty="0" err="1"/>
              <a:t>tergadap</a:t>
            </a:r>
            <a:r>
              <a:rPr lang="en-ID" dirty="0"/>
              <a:t> </a:t>
            </a:r>
            <a:r>
              <a:rPr lang="en-ID" dirty="0" err="1"/>
              <a:t>masalahnya</a:t>
            </a:r>
            <a:r>
              <a:rPr lang="en-ID" dirty="0"/>
              <a:t> dan </a:t>
            </a:r>
            <a:r>
              <a:rPr lang="en-ID" dirty="0" err="1"/>
              <a:t>membangun</a:t>
            </a:r>
            <a:r>
              <a:rPr lang="en-ID" dirty="0"/>
              <a:t> peta </a:t>
            </a:r>
            <a:r>
              <a:rPr lang="en-ID" dirty="0" err="1"/>
              <a:t>struktur</a:t>
            </a:r>
            <a:r>
              <a:rPr lang="en-ID" dirty="0"/>
              <a:t> </a:t>
            </a:r>
            <a:r>
              <a:rPr lang="en-ID" dirty="0" err="1"/>
              <a:t>kausal</a:t>
            </a:r>
            <a:r>
              <a:rPr lang="en-ID" dirty="0"/>
              <a:t> </a:t>
            </a:r>
            <a:r>
              <a:rPr lang="en-ID" dirty="0" err="1"/>
              <a:t>melalui</a:t>
            </a:r>
            <a:r>
              <a:rPr lang="en-ID" dirty="0"/>
              <a:t> </a:t>
            </a:r>
            <a:r>
              <a:rPr lang="en-ID" dirty="0" err="1"/>
              <a:t>gambaran</a:t>
            </a:r>
            <a:r>
              <a:rPr lang="en-ID" dirty="0"/>
              <a:t> model mental </a:t>
            </a:r>
            <a:r>
              <a:rPr lang="en-ID" dirty="0" err="1"/>
              <a:t>pemodel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bantuan</a:t>
            </a:r>
            <a:r>
              <a:rPr lang="en-ID" dirty="0"/>
              <a:t> </a:t>
            </a:r>
            <a:r>
              <a:rPr lang="en-ID" dirty="0" err="1"/>
              <a:t>alat-alat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causal loop diagram. Stock flow diagram, dan </a:t>
            </a:r>
            <a:r>
              <a:rPr lang="en-ID" dirty="0" err="1"/>
              <a:t>alat</a:t>
            </a:r>
            <a:r>
              <a:rPr lang="en-ID" dirty="0"/>
              <a:t> bantu </a:t>
            </a:r>
            <a:r>
              <a:rPr lang="en-ID" dirty="0" err="1"/>
              <a:t>lainnya</a:t>
            </a:r>
            <a:r>
              <a:rPr lang="en-ID" dirty="0"/>
              <a:t>. Model mental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asumsi</a:t>
            </a:r>
            <a:r>
              <a:rPr lang="en-ID" dirty="0"/>
              <a:t> yang </a:t>
            </a:r>
            <a:r>
              <a:rPr lang="en-ID" dirty="0" err="1"/>
              <a:t>sangat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melekat</a:t>
            </a:r>
            <a:r>
              <a:rPr lang="en-ID" dirty="0"/>
              <a:t>, </a:t>
            </a:r>
            <a:r>
              <a:rPr lang="en-ID" dirty="0" err="1"/>
              <a:t>umum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bahkan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gambaran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bayangan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citra</a:t>
            </a:r>
            <a:r>
              <a:rPr lang="en-ID" dirty="0"/>
              <a:t> yang </a:t>
            </a:r>
            <a:r>
              <a:rPr lang="en-ID" dirty="0" err="1"/>
              <a:t>berpengaruh</a:t>
            </a:r>
            <a:r>
              <a:rPr lang="en-ID" dirty="0"/>
              <a:t> pada </a:t>
            </a:r>
            <a:r>
              <a:rPr lang="en-ID" dirty="0" err="1"/>
              <a:t>bagaimana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memahami</a:t>
            </a:r>
            <a:r>
              <a:rPr lang="en-ID" dirty="0"/>
              <a:t> dunia dan </a:t>
            </a:r>
            <a:r>
              <a:rPr lang="en-ID" dirty="0" err="1"/>
              <a:t>bagaimana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mengambil</a:t>
            </a:r>
            <a:r>
              <a:rPr lang="en-ID" dirty="0"/>
              <a:t> </a:t>
            </a:r>
            <a:r>
              <a:rPr lang="en-ID" dirty="0" err="1"/>
              <a:t>tindakan</a:t>
            </a:r>
            <a:r>
              <a:rPr lang="en-ID" dirty="0"/>
              <a:t> (Senge 1995). </a:t>
            </a:r>
          </a:p>
          <a:p>
            <a:r>
              <a:rPr lang="en-ID" dirty="0"/>
              <a:t>3. </a:t>
            </a:r>
            <a:r>
              <a:rPr lang="en-ID" dirty="0" err="1"/>
              <a:t>Tahap</a:t>
            </a:r>
            <a:r>
              <a:rPr lang="en-ID" dirty="0"/>
              <a:t> </a:t>
            </a:r>
            <a:r>
              <a:rPr lang="en-ID" dirty="0" err="1"/>
              <a:t>formulasi</a:t>
            </a:r>
            <a:r>
              <a:rPr lang="en-ID" dirty="0"/>
              <a:t> model </a:t>
            </a:r>
            <a:r>
              <a:rPr lang="en-ID" dirty="0" err="1"/>
              <a:t>simulasi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membuat</a:t>
            </a:r>
            <a:r>
              <a:rPr lang="en-ID" dirty="0"/>
              <a:t> </a:t>
            </a:r>
            <a:r>
              <a:rPr lang="en-ID" dirty="0" err="1"/>
              <a:t>spesifikasi</a:t>
            </a:r>
            <a:r>
              <a:rPr lang="en-ID" dirty="0"/>
              <a:t> </a:t>
            </a:r>
            <a:r>
              <a:rPr lang="en-ID" dirty="0" err="1"/>
              <a:t>struktur</a:t>
            </a:r>
            <a:r>
              <a:rPr lang="en-ID" dirty="0"/>
              <a:t>, </a:t>
            </a:r>
            <a:r>
              <a:rPr lang="en-ID" dirty="0" err="1"/>
              <a:t>aturan</a:t>
            </a:r>
            <a:r>
              <a:rPr lang="en-ID" dirty="0"/>
              <a:t> </a:t>
            </a:r>
            <a:r>
              <a:rPr lang="en-ID" dirty="0" err="1"/>
              <a:t>keputusan</a:t>
            </a:r>
            <a:r>
              <a:rPr lang="en-ID" dirty="0"/>
              <a:t>, </a:t>
            </a:r>
            <a:r>
              <a:rPr lang="en-ID" dirty="0" err="1"/>
              <a:t>estimasi</a:t>
            </a:r>
            <a:r>
              <a:rPr lang="en-ID" dirty="0"/>
              <a:t> parameter 39 dan uji </a:t>
            </a:r>
            <a:r>
              <a:rPr lang="en-ID" dirty="0" err="1"/>
              <a:t>konsistensi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tujuan</a:t>
            </a:r>
            <a:r>
              <a:rPr lang="en-ID" dirty="0"/>
              <a:t> dan </a:t>
            </a:r>
            <a:r>
              <a:rPr lang="en-ID" dirty="0" err="1"/>
              <a:t>batasan</a:t>
            </a:r>
            <a:r>
              <a:rPr lang="en-ID" dirty="0"/>
              <a:t> yang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ditetapkan</a:t>
            </a:r>
            <a:r>
              <a:rPr lang="en-ID" dirty="0"/>
              <a:t> </a:t>
            </a:r>
            <a:r>
              <a:rPr lang="en-ID" dirty="0" err="1"/>
              <a:t>sebelumnya</a:t>
            </a:r>
            <a:r>
              <a:rPr lang="en-ID" dirty="0"/>
              <a:t>. </a:t>
            </a:r>
          </a:p>
          <a:p>
            <a:r>
              <a:rPr lang="en-ID" dirty="0"/>
              <a:t>4. </a:t>
            </a:r>
            <a:r>
              <a:rPr lang="en-ID" dirty="0" err="1"/>
              <a:t>Pengujian</a:t>
            </a:r>
            <a:r>
              <a:rPr lang="en-ID" dirty="0"/>
              <a:t> </a:t>
            </a:r>
            <a:r>
              <a:rPr lang="en-ID" dirty="0" err="1"/>
              <a:t>meliputi</a:t>
            </a:r>
            <a:r>
              <a:rPr lang="en-ID" dirty="0"/>
              <a:t> </a:t>
            </a:r>
            <a:r>
              <a:rPr lang="en-ID" dirty="0" err="1"/>
              <a:t>pengujian</a:t>
            </a:r>
            <a:r>
              <a:rPr lang="en-ID" dirty="0"/>
              <a:t> </a:t>
            </a:r>
            <a:r>
              <a:rPr lang="en-ID" dirty="0" err="1"/>
              <a:t>melalui</a:t>
            </a:r>
            <a:r>
              <a:rPr lang="en-ID" dirty="0"/>
              <a:t> </a:t>
            </a:r>
            <a:r>
              <a:rPr lang="en-ID" dirty="0" err="1"/>
              <a:t>pembandingan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model yang </a:t>
            </a:r>
            <a:r>
              <a:rPr lang="en-ID" dirty="0" err="1"/>
              <a:t>dijadikan</a:t>
            </a:r>
            <a:r>
              <a:rPr lang="en-ID" dirty="0"/>
              <a:t> </a:t>
            </a:r>
            <a:r>
              <a:rPr lang="en-ID" dirty="0" err="1"/>
              <a:t>referensi</a:t>
            </a:r>
            <a:r>
              <a:rPr lang="en-ID" dirty="0"/>
              <a:t>, </a:t>
            </a:r>
            <a:r>
              <a:rPr lang="en-ID" dirty="0" err="1"/>
              <a:t>pengujian</a:t>
            </a:r>
            <a:r>
              <a:rPr lang="en-ID" dirty="0"/>
              <a:t> </a:t>
            </a:r>
            <a:r>
              <a:rPr lang="en-ID" dirty="0" err="1"/>
              <a:t>kehandalan</a:t>
            </a:r>
            <a:r>
              <a:rPr lang="en-ID" dirty="0"/>
              <a:t> (robustness) dan uji </a:t>
            </a:r>
            <a:r>
              <a:rPr lang="en-ID" dirty="0" err="1"/>
              <a:t>sensistivitas</a:t>
            </a:r>
            <a:r>
              <a:rPr lang="en-ID" dirty="0"/>
              <a:t>. </a:t>
            </a:r>
          </a:p>
          <a:p>
            <a:r>
              <a:rPr lang="en-ID" dirty="0"/>
              <a:t>5. </a:t>
            </a:r>
            <a:r>
              <a:rPr lang="en-ID" dirty="0" err="1"/>
              <a:t>Evaluasi</a:t>
            </a:r>
            <a:r>
              <a:rPr lang="en-ID" dirty="0"/>
              <a:t> dan </a:t>
            </a:r>
            <a:r>
              <a:rPr lang="en-ID" dirty="0" err="1"/>
              <a:t>perancangan</a:t>
            </a:r>
            <a:r>
              <a:rPr lang="en-ID" dirty="0"/>
              <a:t> </a:t>
            </a:r>
            <a:r>
              <a:rPr lang="en-ID" dirty="0" err="1"/>
              <a:t>kebijakan</a:t>
            </a:r>
            <a:r>
              <a:rPr lang="en-ID" dirty="0"/>
              <a:t>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skenario</a:t>
            </a:r>
            <a:r>
              <a:rPr lang="en-ID" dirty="0"/>
              <a:t> yang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diujicobakan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simulasi</a:t>
            </a:r>
            <a:r>
              <a:rPr lang="en-ID" dirty="0"/>
              <a:t>. </a:t>
            </a:r>
            <a:r>
              <a:rPr lang="en-ID" dirty="0" err="1"/>
              <a:t>Perancangan</a:t>
            </a:r>
            <a:r>
              <a:rPr lang="en-ID" dirty="0"/>
              <a:t> </a:t>
            </a:r>
            <a:r>
              <a:rPr lang="en-ID" dirty="0" err="1"/>
              <a:t>kebijakan</a:t>
            </a:r>
            <a:r>
              <a:rPr lang="en-ID" dirty="0"/>
              <a:t> </a:t>
            </a:r>
            <a:r>
              <a:rPr lang="en-ID" dirty="0" err="1"/>
              <a:t>mempertimbangkan</a:t>
            </a:r>
            <a:r>
              <a:rPr lang="en-ID" dirty="0"/>
              <a:t> </a:t>
            </a:r>
            <a:r>
              <a:rPr lang="en-ID" dirty="0" err="1"/>
              <a:t>analisis</a:t>
            </a:r>
            <a:r>
              <a:rPr lang="en-ID" dirty="0"/>
              <a:t> </a:t>
            </a:r>
            <a:r>
              <a:rPr lang="en-ID" dirty="0" err="1"/>
              <a:t>dampak</a:t>
            </a:r>
            <a:r>
              <a:rPr lang="en-ID" dirty="0"/>
              <a:t> yang </a:t>
            </a:r>
            <a:r>
              <a:rPr lang="en-ID" dirty="0" err="1"/>
              <a:t>ditimbulkan</a:t>
            </a:r>
            <a:r>
              <a:rPr lang="en-ID" dirty="0"/>
              <a:t>, </a:t>
            </a:r>
            <a:r>
              <a:rPr lang="en-ID" dirty="0" err="1"/>
              <a:t>kehandalan</a:t>
            </a:r>
            <a:r>
              <a:rPr lang="en-ID" dirty="0"/>
              <a:t> model pada </a:t>
            </a:r>
            <a:r>
              <a:rPr lang="en-ID" dirty="0" err="1"/>
              <a:t>skenario</a:t>
            </a:r>
            <a:r>
              <a:rPr lang="en-ID" dirty="0"/>
              <a:t> yang </a:t>
            </a:r>
            <a:r>
              <a:rPr lang="en-ID" dirty="0" err="1"/>
              <a:t>berbeda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tingkat</a:t>
            </a:r>
            <a:r>
              <a:rPr lang="en-ID" dirty="0"/>
              <a:t> </a:t>
            </a:r>
            <a:r>
              <a:rPr lang="en-ID" dirty="0" err="1"/>
              <a:t>ketidakpastian</a:t>
            </a:r>
            <a:r>
              <a:rPr lang="en-ID" dirty="0"/>
              <a:t> yang </a:t>
            </a:r>
            <a:r>
              <a:rPr lang="en-ID" dirty="0" err="1"/>
              <a:t>berbeda</a:t>
            </a:r>
            <a:r>
              <a:rPr lang="en-ID" dirty="0"/>
              <a:t> pula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keterkaitan</a:t>
            </a:r>
            <a:r>
              <a:rPr lang="en-ID" dirty="0"/>
              <a:t> </a:t>
            </a:r>
            <a:r>
              <a:rPr lang="en-ID" dirty="0" err="1"/>
              <a:t>antar</a:t>
            </a:r>
            <a:r>
              <a:rPr lang="en-ID" dirty="0"/>
              <a:t> </a:t>
            </a:r>
            <a:r>
              <a:rPr lang="en-ID" dirty="0" err="1"/>
              <a:t>kebijakan</a:t>
            </a:r>
            <a:r>
              <a:rPr lang="en-ID" dirty="0"/>
              <a:t> agar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bersinergi</a:t>
            </a:r>
            <a:r>
              <a:rPr lang="en-ID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52815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62E13-3069-431A-AE1C-8FC214F46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Tahapan-tahapan</a:t>
            </a:r>
            <a:r>
              <a:rPr lang="en-ID" dirty="0"/>
              <a:t> </a:t>
            </a:r>
            <a:r>
              <a:rPr lang="en-ID" dirty="0" err="1"/>
              <a:t>pemodelan</a:t>
            </a:r>
            <a:r>
              <a:rPr lang="en-ID" dirty="0"/>
              <a:t> 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DF27D-2860-4C47-8441-D5C05DA46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D" dirty="0"/>
              <a:t>1. </a:t>
            </a:r>
            <a:r>
              <a:rPr lang="en-ID" dirty="0" err="1"/>
              <a:t>mendefinisikan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 dan </a:t>
            </a:r>
            <a:r>
              <a:rPr lang="en-ID" dirty="0" err="1"/>
              <a:t>tujuan</a:t>
            </a:r>
            <a:r>
              <a:rPr lang="en-ID" dirty="0"/>
              <a:t> model </a:t>
            </a:r>
          </a:p>
          <a:p>
            <a:r>
              <a:rPr lang="en-ID" dirty="0"/>
              <a:t>2. </a:t>
            </a:r>
            <a:r>
              <a:rPr lang="en-ID" dirty="0" err="1"/>
              <a:t>Menentukan</a:t>
            </a:r>
            <a:r>
              <a:rPr lang="en-ID" dirty="0"/>
              <a:t> </a:t>
            </a:r>
            <a:r>
              <a:rPr lang="en-ID" dirty="0" err="1"/>
              <a:t>variabel</a:t>
            </a:r>
            <a:r>
              <a:rPr lang="en-ID" dirty="0"/>
              <a:t> </a:t>
            </a:r>
            <a:r>
              <a:rPr lang="en-ID" dirty="0" err="1"/>
              <a:t>tujuan</a:t>
            </a:r>
            <a:r>
              <a:rPr lang="en-ID" dirty="0"/>
              <a:t> </a:t>
            </a:r>
          </a:p>
          <a:p>
            <a:r>
              <a:rPr lang="en-ID" dirty="0"/>
              <a:t>3. </a:t>
            </a:r>
            <a:r>
              <a:rPr lang="en-ID" dirty="0" err="1"/>
              <a:t>memilih</a:t>
            </a:r>
            <a:r>
              <a:rPr lang="en-ID" dirty="0"/>
              <a:t> </a:t>
            </a:r>
            <a:r>
              <a:rPr lang="en-ID" dirty="0" err="1"/>
              <a:t>variabel</a:t>
            </a:r>
            <a:r>
              <a:rPr lang="en-ID" dirty="0"/>
              <a:t> control </a:t>
            </a:r>
          </a:p>
          <a:p>
            <a:r>
              <a:rPr lang="en-ID" dirty="0"/>
              <a:t>4. </a:t>
            </a:r>
            <a:r>
              <a:rPr lang="en-ID" dirty="0" err="1"/>
              <a:t>memilih</a:t>
            </a:r>
            <a:r>
              <a:rPr lang="en-ID" dirty="0"/>
              <a:t> parameter </a:t>
            </a:r>
            <a:r>
              <a:rPr lang="en-ID" dirty="0" err="1"/>
              <a:t>variabel</a:t>
            </a:r>
            <a:r>
              <a:rPr lang="en-ID" dirty="0"/>
              <a:t> </a:t>
            </a:r>
            <a:r>
              <a:rPr lang="en-ID" dirty="0" err="1"/>
              <a:t>kontrol</a:t>
            </a:r>
            <a:r>
              <a:rPr lang="en-ID" dirty="0"/>
              <a:t> </a:t>
            </a:r>
          </a:p>
          <a:p>
            <a:r>
              <a:rPr lang="en-ID" dirty="0"/>
              <a:t>5. </a:t>
            </a:r>
            <a:r>
              <a:rPr lang="en-ID" dirty="0" err="1"/>
              <a:t>menguji</a:t>
            </a:r>
            <a:r>
              <a:rPr lang="en-ID" dirty="0"/>
              <a:t> model yang </a:t>
            </a:r>
            <a:r>
              <a:rPr lang="en-ID" dirty="0" err="1"/>
              <a:t>dihasilkan</a:t>
            </a:r>
            <a:r>
              <a:rPr lang="en-ID" dirty="0"/>
              <a:t> </a:t>
            </a:r>
          </a:p>
          <a:p>
            <a:r>
              <a:rPr lang="en-ID" dirty="0"/>
              <a:t>6. </a:t>
            </a:r>
            <a:r>
              <a:rPr lang="en-ID" dirty="0" err="1"/>
              <a:t>melihat</a:t>
            </a:r>
            <a:r>
              <a:rPr lang="en-ID" dirty="0"/>
              <a:t> </a:t>
            </a:r>
            <a:r>
              <a:rPr lang="en-ID" dirty="0" err="1"/>
              <a:t>bagaimana</a:t>
            </a:r>
            <a:r>
              <a:rPr lang="en-ID" dirty="0"/>
              <a:t> model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bekerja</a:t>
            </a:r>
            <a:r>
              <a:rPr lang="en-ID" dirty="0"/>
              <a:t>, </a:t>
            </a:r>
            <a:r>
              <a:rPr lang="en-ID" dirty="0" err="1"/>
              <a:t>memilih</a:t>
            </a:r>
            <a:r>
              <a:rPr lang="en-ID" dirty="0"/>
              <a:t> horizon </a:t>
            </a:r>
            <a:r>
              <a:rPr lang="en-ID" dirty="0" err="1"/>
              <a:t>waktu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perilaku</a:t>
            </a:r>
            <a:r>
              <a:rPr lang="en-ID" dirty="0"/>
              <a:t> </a:t>
            </a:r>
            <a:r>
              <a:rPr lang="en-ID" dirty="0" err="1"/>
              <a:t>dinamis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 </a:t>
            </a:r>
          </a:p>
          <a:p>
            <a:r>
              <a:rPr lang="en-ID" dirty="0"/>
              <a:t>7. </a:t>
            </a:r>
            <a:r>
              <a:rPr lang="en-ID" dirty="0" err="1"/>
              <a:t>jalankan</a:t>
            </a:r>
            <a:r>
              <a:rPr lang="en-ID" dirty="0"/>
              <a:t> model </a:t>
            </a:r>
          </a:p>
          <a:p>
            <a:r>
              <a:rPr lang="en-ID" dirty="0"/>
              <a:t>8. </a:t>
            </a:r>
            <a:r>
              <a:rPr lang="en-ID" dirty="0" err="1"/>
              <a:t>mengganti</a:t>
            </a:r>
            <a:r>
              <a:rPr lang="en-ID" dirty="0"/>
              <a:t> parameter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alasan</a:t>
            </a:r>
            <a:r>
              <a:rPr lang="en-ID" dirty="0"/>
              <a:t> </a:t>
            </a:r>
            <a:r>
              <a:rPr lang="en-ID" dirty="0" err="1"/>
              <a:t>ekstrim</a:t>
            </a:r>
            <a:r>
              <a:rPr lang="en-ID" dirty="0"/>
              <a:t> </a:t>
            </a:r>
          </a:p>
          <a:p>
            <a:r>
              <a:rPr lang="en-ID" dirty="0"/>
              <a:t>9. </a:t>
            </a:r>
            <a:r>
              <a:rPr lang="en-ID" dirty="0" err="1"/>
              <a:t>membandingkan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data </a:t>
            </a:r>
            <a:r>
              <a:rPr lang="en-ID" dirty="0" err="1"/>
              <a:t>eksperimen</a:t>
            </a:r>
            <a:r>
              <a:rPr lang="en-ID" dirty="0"/>
              <a:t> </a:t>
            </a:r>
          </a:p>
          <a:p>
            <a:r>
              <a:rPr lang="en-ID" dirty="0"/>
              <a:t>10. </a:t>
            </a:r>
            <a:r>
              <a:rPr lang="en-ID" dirty="0" err="1"/>
              <a:t>Perbaiki</a:t>
            </a:r>
            <a:r>
              <a:rPr lang="en-ID" dirty="0"/>
              <a:t> model </a:t>
            </a:r>
            <a:r>
              <a:rPr lang="en-ID" dirty="0" err="1"/>
              <a:t>berdasarkan</a:t>
            </a:r>
            <a:r>
              <a:rPr lang="en-ID" dirty="0"/>
              <a:t> parameter yang </a:t>
            </a:r>
            <a:r>
              <a:rPr lang="en-ID" dirty="0" err="1"/>
              <a:t>ada</a:t>
            </a:r>
            <a:r>
              <a:rPr lang="en-ID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14623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300A7-A1E5-49A3-B09A-CAE127D64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Sekian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BF3E5-122E-4ABB-A962-DB54D69A1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Terimakasih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Referensi</a:t>
            </a:r>
            <a:r>
              <a:rPr lang="en-US" dirty="0"/>
              <a:t> :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Simulasi</a:t>
            </a:r>
            <a:r>
              <a:rPr lang="en-US" dirty="0"/>
              <a:t> dan </a:t>
            </a:r>
            <a:r>
              <a:rPr lang="en-US" dirty="0" err="1"/>
              <a:t>Pemodelan</a:t>
            </a:r>
            <a:r>
              <a:rPr lang="en-US" dirty="0"/>
              <a:t> : </a:t>
            </a:r>
            <a:r>
              <a:rPr lang="en-US" dirty="0" err="1"/>
              <a:t>Konsep</a:t>
            </a:r>
            <a:r>
              <a:rPr lang="en-US" dirty="0"/>
              <a:t>, </a:t>
            </a:r>
            <a:r>
              <a:rPr lang="en-US" dirty="0" err="1"/>
              <a:t>Aplikasi</a:t>
            </a:r>
            <a:r>
              <a:rPr lang="en-US" dirty="0"/>
              <a:t> dan </a:t>
            </a:r>
            <a:r>
              <a:rPr lang="en-US" dirty="0" err="1"/>
              <a:t>Terapan</a:t>
            </a:r>
            <a:r>
              <a:rPr lang="en-US" dirty="0"/>
              <a:t>. </a:t>
            </a:r>
            <a:r>
              <a:rPr lang="en-US" dirty="0" err="1"/>
              <a:t>Penerbit</a:t>
            </a:r>
            <a:r>
              <a:rPr lang="en-US" dirty="0"/>
              <a:t> </a:t>
            </a:r>
            <a:r>
              <a:rPr lang="en-US"/>
              <a:t>WADE Group.</a:t>
            </a: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97466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460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Pendekatan Dalam Sistem Dinamik</vt:lpstr>
      <vt:lpstr>Definisi Sistem Dinamik</vt:lpstr>
      <vt:lpstr>Tahapan dalam pendekatan sistem dinamik adalah : </vt:lpstr>
      <vt:lpstr>Proses pemodelan terdiri atas langkah-langkah sebagai berikut (Sterman 2000): </vt:lpstr>
      <vt:lpstr>Tahapan-tahapan pemodelan : </vt:lpstr>
      <vt:lpstr>Sekian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Pendekatan Dalam Sistem Dinamik</dc:title>
  <dc:creator>Pak Endy</dc:creator>
  <cp:lastModifiedBy>Pak Endy</cp:lastModifiedBy>
  <cp:revision>1</cp:revision>
  <dcterms:created xsi:type="dcterms:W3CDTF">2020-12-16T23:52:47Z</dcterms:created>
  <dcterms:modified xsi:type="dcterms:W3CDTF">2020-12-17T00:01:18Z</dcterms:modified>
</cp:coreProperties>
</file>