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2" r:id="rId2"/>
  </p:sldMasterIdLst>
  <p:handoutMasterIdLst>
    <p:handoutMasterId r:id="rId10"/>
  </p:handoutMasterIdLst>
  <p:sldIdLst>
    <p:sldId id="429" r:id="rId3"/>
    <p:sldId id="428" r:id="rId4"/>
    <p:sldId id="432" r:id="rId5"/>
    <p:sldId id="433" r:id="rId6"/>
    <p:sldId id="434" r:id="rId7"/>
    <p:sldId id="435" r:id="rId8"/>
    <p:sldId id="436" r:id="rId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4" d="100"/>
          <a:sy n="94" d="100"/>
        </p:scale>
        <p:origin x="12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Placeholder Kepala 10444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en-US" sz="1200" dirty="0"/>
          </a:p>
        </p:txBody>
      </p:sp>
      <p:sp>
        <p:nvSpPr>
          <p:cNvPr id="104451" name="Placeholder Tanggal 104450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/>
            <a:endParaRPr lang="en-US" sz="1200" dirty="0"/>
          </a:p>
        </p:txBody>
      </p:sp>
      <p:sp>
        <p:nvSpPr>
          <p:cNvPr id="104452" name="Placeholder Footer 104451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endParaRPr lang="en-US" sz="1200" dirty="0"/>
          </a:p>
        </p:txBody>
      </p:sp>
      <p:sp>
        <p:nvSpPr>
          <p:cNvPr id="104453" name="Placeholder Nomor Slide 104452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en-US" sz="1200" dirty="0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Slide Judu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474" name="Grup 233473"/>
          <p:cNvGrpSpPr/>
          <p:nvPr/>
        </p:nvGrpSpPr>
        <p:grpSpPr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233475" name="Konektor Garis Lurus 233474"/>
            <p:cNvSpPr/>
            <p:nvPr/>
          </p:nvSpPr>
          <p:spPr>
            <a:xfrm>
              <a:off x="912" y="1584"/>
              <a:ext cx="456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3476" name="Bentuk Bebas 233475"/>
            <p:cNvSpPr/>
            <p:nvPr/>
          </p:nvSpPr>
          <p:spPr>
            <a:xfrm>
              <a:off x="-1584" y="864"/>
              <a:ext cx="2304" cy="2304"/>
            </a:xfrm>
            <a:custGeom>
              <a:avLst/>
              <a:gdLst>
                <a:gd name="A1" fmla="val 12083"/>
                <a:gd name="A2" fmla="val -3200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44083" y="2369"/>
                  </a:moveTo>
                  <a:arcTo wR="32000" hR="32000" stAng="-4068954" swAng="8137868"/>
                  <a:arcTo wR="32000" hR="32000" stAng="-17531086" swAng="41"/>
                  <a:lnTo>
                    <a:pt x="44083" y="61632"/>
                  </a:lnTo>
                  <a:lnTo>
                    <a:pt x="44083" y="2368"/>
                  </a:lnTo>
                  <a:arcTo wR="32000" hR="32000" stAng="-4068995" swAng="4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3477" name="Bentuk Bebas 233476"/>
            <p:cNvSpPr/>
            <p:nvPr/>
          </p:nvSpPr>
          <p:spPr>
            <a:xfrm>
              <a:off x="-2030" y="192"/>
              <a:ext cx="2544" cy="2544"/>
            </a:xfrm>
            <a:custGeom>
              <a:avLst/>
              <a:gdLst>
                <a:gd name="A1" fmla="val 18994"/>
                <a:gd name="A2" fmla="val -30013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994" y="6247"/>
                  </a:moveTo>
                  <a:arcTo wR="32000" hR="32000" stAng="-3215437" swAng="6430810"/>
                  <a:arcTo wR="32000" hR="32000" stAng="-18384627" swAng="64"/>
                  <a:lnTo>
                    <a:pt x="50994" y="57754"/>
                  </a:lnTo>
                  <a:lnTo>
                    <a:pt x="50994" y="6246"/>
                  </a:lnTo>
                  <a:arcTo wR="32000" hR="32000" stAng="-3215501" swAng="64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233478" name="Judul 233477"/>
          <p:cNvSpPr>
            <a:spLocks noGrp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buClrTx/>
              <a:buSzTx/>
              <a:buFontTx/>
              <a:defRPr sz="4000"/>
            </a:lvl1pPr>
          </a:lstStyle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3479" name="Subjudul 233478"/>
          <p:cNvSpPr>
            <a:spLocks noGrp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tx2"/>
              </a:buClr>
              <a:buSzPct val="65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tx2"/>
              </a:buClr>
              <a:buSzPct val="6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dirty="0"/>
              <a:t>Click to edit Master subtitle style</a:t>
            </a:r>
          </a:p>
        </p:txBody>
      </p:sp>
      <p:sp>
        <p:nvSpPr>
          <p:cNvPr id="233480" name="Placeholder Tanggal 233479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fld id="{BB962C8B-B14F-4D97-AF65-F5344CB8AC3E}" type="datetime1">
              <a:rPr lang="en-US" dirty="0"/>
              <a:t>12/14/2020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3481" name="Placeholder Footer 233480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33482" name="Placeholder Nomor Slide 233481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8" grpId="0"/>
      <p:bldP spid="233479" grpId="0" build="p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5222" y="301625"/>
            <a:ext cx="1828403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79215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9955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5222" y="301625"/>
            <a:ext cx="1828403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79215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9955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up 232449"/>
          <p:cNvGrpSpPr/>
          <p:nvPr/>
        </p:nvGrpSpPr>
        <p:grpSpPr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32451" name="Bentuk Bebas 232450"/>
            <p:cNvSpPr/>
            <p:nvPr/>
          </p:nvSpPr>
          <p:spPr>
            <a:xfrm>
              <a:off x="-2040" y="432"/>
              <a:ext cx="2592" cy="1968"/>
            </a:xfrm>
            <a:custGeom>
              <a:avLst/>
              <a:gdLst>
                <a:gd name="A1" fmla="val 18296"/>
                <a:gd name="A2" fmla="val -30880"/>
                <a:gd name="A3" fmla="val 31512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296" y="5746"/>
                  </a:moveTo>
                  <a:arcTo wR="32000" hR="32000" stAng="-3307678" swAng="6615294"/>
                  <a:arcTo wR="32000" hR="32000" stAng="-18292383" swAng="61"/>
                  <a:lnTo>
                    <a:pt x="50296" y="58255"/>
                  </a:lnTo>
                  <a:lnTo>
                    <a:pt x="50296" y="5745"/>
                  </a:lnTo>
                  <a:arcTo wR="32000" hR="32000" stAng="-3307739" swAng="6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2452" name="Bentuk Bebas 232451"/>
            <p:cNvSpPr/>
            <p:nvPr/>
          </p:nvSpPr>
          <p:spPr>
            <a:xfrm>
              <a:off x="-1528" y="0"/>
              <a:ext cx="1949" cy="1987"/>
            </a:xfrm>
            <a:custGeom>
              <a:avLst/>
              <a:gdLst>
                <a:gd name="A1" fmla="val 18077"/>
                <a:gd name="A2" fmla="val -3088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077" y="5595"/>
                  </a:moveTo>
                  <a:arcTo wR="32000" hR="32000" stAng="-3336255" swAng="6672450"/>
                  <a:arcTo wR="32000" hR="32000" stAng="-18263805" swAng="61"/>
                  <a:lnTo>
                    <a:pt x="50077" y="58406"/>
                  </a:lnTo>
                  <a:lnTo>
                    <a:pt x="50077" y="5594"/>
                  </a:lnTo>
                  <a:arcTo wR="32000" hR="32000" stAng="-3336316" swAng="61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  <p:sp>
          <p:nvSpPr>
            <p:cNvPr id="232453" name="Konektor Garis Lurus 232452"/>
            <p:cNvSpPr/>
            <p:nvPr/>
          </p:nvSpPr>
          <p:spPr>
            <a:xfrm>
              <a:off x="864" y="960"/>
              <a:ext cx="460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32454" name="Judul 232453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2455" name="Placeholder Teks 232454"/>
          <p:cNvSpPr>
            <a:spLocks noGrp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32456" name="Placeholder Tanggal 232455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2457" name="Placeholder Footer 23245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32458" name="Placeholder Nomor Slide 23245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4" grpId="0"/>
      <p:bldP spid="232455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up 232449"/>
          <p:cNvGrpSpPr/>
          <p:nvPr/>
        </p:nvGrpSpPr>
        <p:grpSpPr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32451" name="Bentuk Bebas 232450"/>
            <p:cNvSpPr/>
            <p:nvPr/>
          </p:nvSpPr>
          <p:spPr>
            <a:xfrm>
              <a:off x="-2040" y="432"/>
              <a:ext cx="2592" cy="1968"/>
            </a:xfrm>
            <a:custGeom>
              <a:avLst/>
              <a:gdLst>
                <a:gd name="A1" fmla="val 18296"/>
                <a:gd name="A2" fmla="val -30880"/>
                <a:gd name="A3" fmla="val 31512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296" y="5746"/>
                  </a:moveTo>
                  <a:arcTo wR="32000" hR="32000" stAng="-3307678" swAng="6615294"/>
                  <a:arcTo wR="32000" hR="32000" stAng="-18292383" swAng="61"/>
                  <a:lnTo>
                    <a:pt x="50296" y="58255"/>
                  </a:lnTo>
                  <a:lnTo>
                    <a:pt x="50296" y="5745"/>
                  </a:lnTo>
                  <a:arcTo wR="32000" hR="32000" stAng="-3307739" swAng="6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2452" name="Bentuk Bebas 232451"/>
            <p:cNvSpPr/>
            <p:nvPr/>
          </p:nvSpPr>
          <p:spPr>
            <a:xfrm>
              <a:off x="-1528" y="0"/>
              <a:ext cx="1949" cy="1987"/>
            </a:xfrm>
            <a:custGeom>
              <a:avLst/>
              <a:gdLst>
                <a:gd name="A1" fmla="val 18077"/>
                <a:gd name="A2" fmla="val -3088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077" y="5595"/>
                  </a:moveTo>
                  <a:arcTo wR="32000" hR="32000" stAng="-3336255" swAng="6672450"/>
                  <a:arcTo wR="32000" hR="32000" stAng="-18263805" swAng="61"/>
                  <a:lnTo>
                    <a:pt x="50077" y="58406"/>
                  </a:lnTo>
                  <a:lnTo>
                    <a:pt x="50077" y="5594"/>
                  </a:lnTo>
                  <a:arcTo wR="32000" hR="32000" stAng="-3336316" swAng="61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  <p:sp>
          <p:nvSpPr>
            <p:cNvPr id="232453" name="Konektor Garis Lurus 232452"/>
            <p:cNvSpPr/>
            <p:nvPr/>
          </p:nvSpPr>
          <p:spPr>
            <a:xfrm>
              <a:off x="864" y="960"/>
              <a:ext cx="460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32454" name="Judul 232453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2455" name="Placeholder Teks 232454"/>
          <p:cNvSpPr>
            <a:spLocks noGrp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32456" name="Placeholder Tanggal 232455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2457" name="Placeholder Footer 23245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32458" name="Placeholder Nomor Slide 23245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4" grpId="0"/>
      <p:bldP spid="232455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908050"/>
            <a:ext cx="7772400" cy="14700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Universitas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Muhammadiyah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 Prof. DR.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Hamka</a:t>
            </a: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</a:b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(UHAMKA)</a:t>
            </a:r>
          </a:p>
        </p:txBody>
      </p:sp>
      <p:sp>
        <p:nvSpPr>
          <p:cNvPr id="15" name="Rectangle 3"/>
          <p:cNvSpPr>
            <a:spLocks noGrp="1"/>
          </p:cNvSpPr>
          <p:nvPr>
            <p:ph type="subTitle"/>
          </p:nvPr>
        </p:nvSpPr>
        <p:spPr>
          <a:xfrm>
            <a:off x="1571625" y="4076700"/>
            <a:ext cx="6400800" cy="423863"/>
          </a:xfrm>
        </p:spPr>
        <p:txBody>
          <a:bodyPr vert="horz" wrap="square" lIns="91440" tIns="45720" rIns="91440" bIns="45720" anchor="t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>
              <a:lnSpc>
                <a:spcPct val="80000"/>
              </a:lnSpc>
            </a:pPr>
            <a:r>
              <a:rPr lang="id-ID" altLang="x-none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KULIAH #</a:t>
            </a:r>
            <a:r>
              <a:rPr lang="en-US" altLang="x-none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8</a:t>
            </a:r>
            <a:r>
              <a:rPr lang="id-ID" altLang="x-none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 </a:t>
            </a:r>
            <a:r>
              <a:rPr lang="en-US" altLang="x-none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PKT-TI</a:t>
            </a:r>
            <a:endParaRPr lang="id-ID" altLang="x-none" sz="16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lvl="0">
              <a:lnSpc>
                <a:spcPct val="80000"/>
              </a:lnSpc>
            </a:pPr>
            <a:r>
              <a:rPr lang="en-US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CARA KERJA KECERDASAN TIRUAN</a:t>
            </a:r>
            <a:endParaRPr sz="16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lvl="0">
              <a:lnSpc>
                <a:spcPct val="80000"/>
              </a:lnSpc>
            </a:pPr>
            <a:endParaRPr sz="1600" dirty="0">
              <a:solidFill>
                <a:srgbClr val="0D0D0D"/>
              </a:solidFill>
              <a:latin typeface="Tw Cen MT" panose="020B0602020104020603" pitchFamily="34" charset="0"/>
            </a:endParaRPr>
          </a:p>
        </p:txBody>
      </p:sp>
      <p:pic>
        <p:nvPicPr>
          <p:cNvPr id="3076" name="Picture 8" descr="tes5_1ptr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9638" y="2060575"/>
            <a:ext cx="2562225" cy="19446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Judul 301057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Kecerdasan</a:t>
            </a:r>
            <a:r>
              <a:rPr lang="en-US" dirty="0"/>
              <a:t> </a:t>
            </a:r>
            <a:r>
              <a:rPr lang="en-US" dirty="0" err="1"/>
              <a:t>Tiruan</a:t>
            </a:r>
            <a:endParaRPr dirty="0"/>
          </a:p>
        </p:txBody>
      </p:sp>
      <p:sp>
        <p:nvSpPr>
          <p:cNvPr id="301059" name="Placeholder Teks 30105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Kecerdasan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buatan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didasarkan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prinsip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bahwa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kecerdasan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manusia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didefinisikan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sedemikian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rupa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sehingga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mesin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mudah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menirunya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menjalankan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tugas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paling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sederhana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hingga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kompleks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80000"/>
              </a:lnSpc>
            </a:pPr>
            <a:endParaRPr lang="en-ID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Tujuan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kecerdasan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buatan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meliputi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pembelajaran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penalaran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persepsi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ID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Karakteristik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ideal AI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kemampuannya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merasionalisasi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mengambil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tindakan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peluang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terbaik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mencapai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tujuan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tertentu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A39C7-7302-42CF-A201-EC3939FD3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Kategori</a:t>
            </a:r>
            <a:r>
              <a:rPr lang="en-ID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Kecerdasan</a:t>
            </a:r>
            <a:r>
              <a:rPr lang="en-ID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Tiruan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0F249-8AAA-40CB-982F-A2BA67575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AI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kategori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yaitu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lemah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kuat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AI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lemah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(weak AI) yang juga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dikenal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sebagai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AI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sempit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sistem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AI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dirancang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dilatih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tugas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tertentu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Asisten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pribadi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virtual,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seperti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Apple Siri,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bentuk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AI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lemah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Sedangkan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AI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kuat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(strong AI), juga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dikenal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sebagai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kecerdasan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buatan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umum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sistem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AI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kemampuan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kognitif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manusia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secara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umum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Ketika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disajikan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tugas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khusus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sistem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AI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kuat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menemukan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solusi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tanpa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campur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manusia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355633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BDC6A-1A85-4F39-AD4B-BDAD5F53C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Jenis</a:t>
            </a:r>
            <a:r>
              <a:rPr lang="en-ID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Kecerdasan</a:t>
            </a:r>
            <a:r>
              <a:rPr lang="en-ID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Tiruan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99E25-DF3C-4956-B685-EB148832E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Arend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Hintze,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asisten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profesor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biologi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integratif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ilmu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komputer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teknik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 Michigan State University,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mengkategorikan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AI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4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jenis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jenis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sistem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AI yang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saat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hingga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sistem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hidup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yang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belum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Kategorinya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sebagai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berikut</a:t>
            </a:r>
            <a:r>
              <a:rPr lang="en-ID" sz="12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ID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Tipe</a:t>
            </a:r>
            <a:r>
              <a:rPr lang="en-ID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1: </a:t>
            </a:r>
            <a:r>
              <a:rPr lang="en-ID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Mesin</a:t>
            </a:r>
            <a:r>
              <a:rPr lang="en-ID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reaktif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Contohnya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Deep Blue, program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catur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IBM yang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mengalahkan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Garry Kasparov pada 1990-an. Deep Blue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mengidentifikasi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bagian-bagian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papan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catur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membuat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prediksi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tetapi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ia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ingatan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menggunakan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pengalaman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masa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lalu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memberi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tahu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langkah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berikutnya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menganalisis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kemungkinan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langkah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lawan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dirinya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sendiri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memilih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langkah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paling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strategis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Deep Blue dan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GoogleGOGO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dirancang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tujuan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sempit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mudah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diterapkan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situasi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lain.</a:t>
            </a:r>
          </a:p>
          <a:p>
            <a:r>
              <a:rPr lang="en-ID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Tipe</a:t>
            </a:r>
            <a:r>
              <a:rPr lang="en-ID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2: </a:t>
            </a:r>
            <a:r>
              <a:rPr lang="en-ID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Memori</a:t>
            </a:r>
            <a:r>
              <a:rPr lang="en-ID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terbatas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Sistem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AI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menggunakan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pengalaman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masa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lalu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menginformasikan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keputusan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masa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depan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Beberapa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fungsi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pengambilan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keputusan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mobil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self-driving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dirancang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cara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Pengamatan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menginformasikan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tindakan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terjadi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 masa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depan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terlalu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jauh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seperti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jalur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penggantian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mobil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Pengamatan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disimpan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secara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permanen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en-ID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Tipe</a:t>
            </a:r>
            <a:r>
              <a:rPr lang="en-ID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3: </a:t>
            </a:r>
            <a:r>
              <a:rPr lang="en-ID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Teori</a:t>
            </a:r>
            <a:r>
              <a:rPr lang="en-ID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pikiran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Istilah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psikologi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mengacu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pengertian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bahwa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orang lain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keyakinan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keinginan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sendiri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niat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memengaruhi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keputusan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buat. AI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jenis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belum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sampai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saat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en-ID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Tipe</a:t>
            </a:r>
            <a:r>
              <a:rPr lang="en-ID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4: </a:t>
            </a:r>
            <a:r>
              <a:rPr lang="en-ID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Kesadaran</a:t>
            </a:r>
            <a:r>
              <a:rPr lang="en-ID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diri</a:t>
            </a:r>
            <a:r>
              <a:rPr lang="en-ID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kategori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sistem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AI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rasa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diri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kesadaran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Mesin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kesadaran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diri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memahami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keadaan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saat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menggunakan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informasi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menyimpulkan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apa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orang lain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rasakan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AI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jenis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belum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sampai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saat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ID" sz="1200" dirty="0"/>
          </a:p>
        </p:txBody>
      </p:sp>
    </p:spTree>
    <p:extLst>
      <p:ext uri="{BB962C8B-B14F-4D97-AF65-F5344CB8AC3E}">
        <p14:creationId xmlns:p14="http://schemas.microsoft.com/office/powerpoint/2010/main" val="1559520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21A2B-5BCF-41E5-A19B-133D59B46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Contoh</a:t>
            </a:r>
            <a:r>
              <a:rPr lang="en-ID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Implementasi</a:t>
            </a:r>
            <a:r>
              <a:rPr lang="en-ID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(1)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A4E18-0C01-414F-9DD2-388FDD641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Otomasi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Sistem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proses yang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berfungsi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secara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otomatis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Misalnya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otomatisasi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proses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robotik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(RPA)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diprogram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melakukan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tugas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bervolume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tinggi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berulang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biasanya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dilakukan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manusia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RPA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berbeda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otomatisasi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TI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karena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beradaptasi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keadaan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berubah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Pembelajaran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mesin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Ilmu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membuat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komputer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bertindak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tanpa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pemrograman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ID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Visi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mesin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Ilmu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memungkinkan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komputer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melihat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Teknologi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menangkap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menganalisis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informasi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visual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menggunakan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konversi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analog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-digital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kamera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pemrosesan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sinyal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digital.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sering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dibandingkan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penglihatan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manusia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tetapi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penglihatan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mesin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terikat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oleh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biologi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diprogram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melihat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melalui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dinding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digunakan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berbagai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aplikasi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identifikasi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tanda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tangan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hingga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analisis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citra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medis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Visi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komputer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yang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difokuskan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pemrosesan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gambar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berbasis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mesin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sering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dikaitkan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visi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mesin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254221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21A2B-5BCF-41E5-A19B-133D59B46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Contoh</a:t>
            </a:r>
            <a:r>
              <a:rPr lang="en-ID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Implementasi</a:t>
            </a:r>
            <a:r>
              <a:rPr lang="en-ID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(2)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A4E18-0C01-414F-9DD2-388FDD641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27213"/>
            <a:ext cx="7921625" cy="4114800"/>
          </a:xfrm>
        </p:spPr>
        <p:txBody>
          <a:bodyPr/>
          <a:lstStyle/>
          <a:p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Pemrosesan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bahasa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alami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(NLP):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Pemrosesan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bahasa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manusia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oleh program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komputer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Salah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satu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paling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dikenal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contoh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NLP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deteksi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spam, yang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melihat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baris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subjek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teks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email dan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memutuskan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apakah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itu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termasuk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sampah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Pendekatan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saat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NLP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didasarkan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pembelajaran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mesin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Tugas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NLP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termasuk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terjemahan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teks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analisis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sentimen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pengenalan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suara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Robotika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Bidang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teknik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berfokus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desain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pembuatan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robot. Robot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sering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digunakan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melakukan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tugas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sulit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bagi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manusia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melakukan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melakukan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secara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konsisten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digunakan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jalur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perakitan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produksi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mobil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oleh NASA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memindahkan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benda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besar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luar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angkasa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Para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peneliti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juga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menggunakan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pembelajaran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mesin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membangun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robot yang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berinteraksi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lingkungan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sosial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Mobil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pengemudi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otomatis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menggunakan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kombinasi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visi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komputer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pengenalan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gambar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pembelajaran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mendalam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membangun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keterampilan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otomatis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mengemudikan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kendaraan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sambil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tetap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berada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jalur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tertentu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menghindari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penghalang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terduga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seperti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pejalan</a:t>
            </a:r>
            <a:r>
              <a:rPr lang="en-ID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kaki.</a:t>
            </a:r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1507147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8417A-6710-4FAC-A9FF-C67E4F1E8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Sekian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0EDF4-6A0C-42BB-97A7-D00EF1FB7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Terimakasih</a:t>
            </a:r>
            <a:endParaRPr lang="en-US" dirty="0"/>
          </a:p>
          <a:p>
            <a:r>
              <a:rPr lang="en-US" dirty="0" err="1"/>
              <a:t>Semoga</a:t>
            </a:r>
            <a:r>
              <a:rPr lang="en-US" dirty="0"/>
              <a:t> </a:t>
            </a:r>
            <a:r>
              <a:rPr lang="en-US" dirty="0" err="1"/>
              <a:t>bermanfaat</a:t>
            </a:r>
            <a:r>
              <a:rPr lang="en-US"/>
              <a:t> </a:t>
            </a:r>
          </a:p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1278279"/>
      </p:ext>
    </p:extLst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9B7B7"/>
      </a:accent6>
      <a:hlink>
        <a:srgbClr val="006666"/>
      </a:hlink>
      <a:folHlink>
        <a:srgbClr val="B2B2B2"/>
      </a:folHlink>
    </a:clrScheme>
    <a:fontScheme name="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9B7B7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9B7B7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5B7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1D3"/>
        </a:accent3>
        <a:accent4>
          <a:srgbClr val="000000"/>
        </a:accent4>
        <a:accent5>
          <a:srgbClr val="D6D4EA"/>
        </a:accent5>
        <a:accent6>
          <a:srgbClr val="56ADC1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2A285A"/>
        </a:lt1>
        <a:dk2>
          <a:srgbClr val="FFFFFF"/>
        </a:dk2>
        <a:lt2>
          <a:srgbClr val="5F5F5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6D6D6"/>
        </a:accent4>
        <a:accent5>
          <a:srgbClr val="CACAB9"/>
        </a:accent5>
        <a:accent6>
          <a:srgbClr val="7D7C8C"/>
        </a:accent6>
        <a:hlink>
          <a:srgbClr val="465174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60404"/>
        </a:lt1>
        <a:dk2>
          <a:srgbClr val="FFFFFF"/>
        </a:dk2>
        <a:lt2>
          <a:srgbClr val="434343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CDCDC"/>
        </a:accent4>
        <a:accent5>
          <a:srgbClr val="B9CAAA"/>
        </a:accent5>
        <a:accent6>
          <a:srgbClr val="B75B00"/>
        </a:accent6>
        <a:hlink>
          <a:srgbClr val="CC33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8285FE"/>
        </a:dk2>
        <a:lt2>
          <a:srgbClr val="434343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CDCDC"/>
        </a:accent4>
        <a:accent5>
          <a:srgbClr val="B9CAAA"/>
        </a:accent5>
        <a:accent6>
          <a:srgbClr val="8900E5"/>
        </a:accent6>
        <a:hlink>
          <a:srgbClr val="6600C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0066FF"/>
        </a:dk2>
        <a:lt2>
          <a:srgbClr val="434343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CDCDC"/>
        </a:accent4>
        <a:accent5>
          <a:srgbClr val="ADCAB9"/>
        </a:accent5>
        <a:accent6>
          <a:srgbClr val="E5B700"/>
        </a:accent6>
        <a:hlink>
          <a:srgbClr val="CC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9900"/>
        </a:lt1>
        <a:dk2>
          <a:srgbClr val="FFFFCC"/>
        </a:dk2>
        <a:lt2>
          <a:srgbClr val="333300"/>
        </a:lt2>
        <a:accent1>
          <a:srgbClr val="CCCC00"/>
        </a:accent1>
        <a:accent2>
          <a:srgbClr val="99CC00"/>
        </a:accent2>
        <a:accent3>
          <a:srgbClr val="B9CAAA"/>
        </a:accent3>
        <a:accent4>
          <a:srgbClr val="DCDCDC"/>
        </a:accent4>
        <a:accent5>
          <a:srgbClr val="E2E2AA"/>
        </a:accent5>
        <a:accent6>
          <a:srgbClr val="89B700"/>
        </a:accent6>
        <a:hlink>
          <a:srgbClr val="336600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660000"/>
        </a:lt1>
        <a:dk2>
          <a:srgbClr val="CCCCCC"/>
        </a:dk2>
        <a:lt2>
          <a:srgbClr val="333333"/>
        </a:lt2>
        <a:accent1>
          <a:srgbClr val="FF6600"/>
        </a:accent1>
        <a:accent2>
          <a:srgbClr val="CC3300"/>
        </a:accent2>
        <a:accent3>
          <a:srgbClr val="B9AAAA"/>
        </a:accent3>
        <a:accent4>
          <a:srgbClr val="DCDCAF"/>
        </a:accent4>
        <a:accent5>
          <a:srgbClr val="FFB9AA"/>
        </a:accent5>
        <a:accent6>
          <a:srgbClr val="B72D00"/>
        </a:accent6>
        <a:hlink>
          <a:srgbClr val="99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Eclipse">
  <a:themeElements>
    <a:clrScheme name="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9B7B7"/>
      </a:accent6>
      <a:hlink>
        <a:srgbClr val="006666"/>
      </a:hlink>
      <a:folHlink>
        <a:srgbClr val="B2B2B2"/>
      </a:folHlink>
    </a:clrScheme>
    <a:fontScheme name="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9B7B7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9B7B7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5B7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1D3"/>
        </a:accent3>
        <a:accent4>
          <a:srgbClr val="000000"/>
        </a:accent4>
        <a:accent5>
          <a:srgbClr val="D6D4EA"/>
        </a:accent5>
        <a:accent6>
          <a:srgbClr val="56ADC1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2A285A"/>
        </a:lt1>
        <a:dk2>
          <a:srgbClr val="FFFFFF"/>
        </a:dk2>
        <a:lt2>
          <a:srgbClr val="5F5F5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6D6D6"/>
        </a:accent4>
        <a:accent5>
          <a:srgbClr val="CACAB9"/>
        </a:accent5>
        <a:accent6>
          <a:srgbClr val="7D7C8C"/>
        </a:accent6>
        <a:hlink>
          <a:srgbClr val="465174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60404"/>
        </a:lt1>
        <a:dk2>
          <a:srgbClr val="FFFFFF"/>
        </a:dk2>
        <a:lt2>
          <a:srgbClr val="434343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CDCDC"/>
        </a:accent4>
        <a:accent5>
          <a:srgbClr val="B9CAAA"/>
        </a:accent5>
        <a:accent6>
          <a:srgbClr val="B75B00"/>
        </a:accent6>
        <a:hlink>
          <a:srgbClr val="CC33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8285FE"/>
        </a:dk2>
        <a:lt2>
          <a:srgbClr val="434343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CDCDC"/>
        </a:accent4>
        <a:accent5>
          <a:srgbClr val="B9CAAA"/>
        </a:accent5>
        <a:accent6>
          <a:srgbClr val="8900E5"/>
        </a:accent6>
        <a:hlink>
          <a:srgbClr val="6600C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0066FF"/>
        </a:dk2>
        <a:lt2>
          <a:srgbClr val="434343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CDCDC"/>
        </a:accent4>
        <a:accent5>
          <a:srgbClr val="ADCAB9"/>
        </a:accent5>
        <a:accent6>
          <a:srgbClr val="E5B700"/>
        </a:accent6>
        <a:hlink>
          <a:srgbClr val="CC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9900"/>
        </a:lt1>
        <a:dk2>
          <a:srgbClr val="FFFFCC"/>
        </a:dk2>
        <a:lt2>
          <a:srgbClr val="333300"/>
        </a:lt2>
        <a:accent1>
          <a:srgbClr val="CCCC00"/>
        </a:accent1>
        <a:accent2>
          <a:srgbClr val="99CC00"/>
        </a:accent2>
        <a:accent3>
          <a:srgbClr val="B9CAAA"/>
        </a:accent3>
        <a:accent4>
          <a:srgbClr val="DCDCDC"/>
        </a:accent4>
        <a:accent5>
          <a:srgbClr val="E2E2AA"/>
        </a:accent5>
        <a:accent6>
          <a:srgbClr val="89B700"/>
        </a:accent6>
        <a:hlink>
          <a:srgbClr val="336600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660000"/>
        </a:lt1>
        <a:dk2>
          <a:srgbClr val="CCCCCC"/>
        </a:dk2>
        <a:lt2>
          <a:srgbClr val="333333"/>
        </a:lt2>
        <a:accent1>
          <a:srgbClr val="FF6600"/>
        </a:accent1>
        <a:accent2>
          <a:srgbClr val="CC3300"/>
        </a:accent2>
        <a:accent3>
          <a:srgbClr val="B9AAAA"/>
        </a:accent3>
        <a:accent4>
          <a:srgbClr val="DCDCAF"/>
        </a:accent4>
        <a:accent5>
          <a:srgbClr val="FFB9AA"/>
        </a:accent5>
        <a:accent6>
          <a:srgbClr val="B72D00"/>
        </a:accent6>
        <a:hlink>
          <a:srgbClr val="99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165</TotalTime>
  <Words>763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Comic Sans MS</vt:lpstr>
      <vt:lpstr>Times New Roman</vt:lpstr>
      <vt:lpstr>Trebuchet MS</vt:lpstr>
      <vt:lpstr>Tw Cen MT</vt:lpstr>
      <vt:lpstr>Verdana</vt:lpstr>
      <vt:lpstr>Wingdings</vt:lpstr>
      <vt:lpstr>Eclipse</vt:lpstr>
      <vt:lpstr>1_Eclipse</vt:lpstr>
      <vt:lpstr>Universitas Muhammadiyah Prof. DR. Hamka (UHAMKA)</vt:lpstr>
      <vt:lpstr>Prinsip Kecerdasan Tiruan</vt:lpstr>
      <vt:lpstr>Kategori Kecerdasan Tiruan</vt:lpstr>
      <vt:lpstr>Jenis Kecerdasan Tiruan</vt:lpstr>
      <vt:lpstr>Contoh Implementasi (1)</vt:lpstr>
      <vt:lpstr>Contoh Implementasi (2)</vt:lpstr>
      <vt:lpstr>Sekian</vt:lpstr>
    </vt:vector>
  </TitlesOfParts>
  <Company>puslitbang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OPERASI</dc:title>
  <dc:creator>indra</dc:creator>
  <cp:lastModifiedBy>Pak Endy</cp:lastModifiedBy>
  <cp:revision>98</cp:revision>
  <dcterms:created xsi:type="dcterms:W3CDTF">2005-01-25T08:08:54Z</dcterms:created>
  <dcterms:modified xsi:type="dcterms:W3CDTF">2020-12-14T03:42:35Z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1057-11.2.0.8942</vt:lpwstr>
  </property>
</Properties>
</file>