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2" r:id="rId2"/>
  </p:sldMasterIdLst>
  <p:handoutMasterIdLst>
    <p:handoutMasterId r:id="rId12"/>
  </p:handoutMasterIdLst>
  <p:sldIdLst>
    <p:sldId id="429" r:id="rId3"/>
    <p:sldId id="428" r:id="rId4"/>
    <p:sldId id="432" r:id="rId5"/>
    <p:sldId id="433" r:id="rId6"/>
    <p:sldId id="434" r:id="rId7"/>
    <p:sldId id="435" r:id="rId8"/>
    <p:sldId id="436" r:id="rId9"/>
    <p:sldId id="439" r:id="rId10"/>
    <p:sldId id="438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2000" b="0" i="0" u="none" kern="1200" baseline="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759" y="6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Placeholder Kepala 10444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endParaRPr lang="en-US" sz="1200" dirty="0"/>
          </a:p>
        </p:txBody>
      </p:sp>
      <p:sp>
        <p:nvSpPr>
          <p:cNvPr id="104451" name="Placeholder Tanggal 104450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 algn="r"/>
            <a:endParaRPr lang="en-US" sz="1200" dirty="0"/>
          </a:p>
        </p:txBody>
      </p:sp>
      <p:sp>
        <p:nvSpPr>
          <p:cNvPr id="104452" name="Placeholder Footer 104451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endParaRPr lang="en-US" sz="1200" dirty="0"/>
          </a:p>
        </p:txBody>
      </p:sp>
      <p:sp>
        <p:nvSpPr>
          <p:cNvPr id="104453" name="Placeholder Nomor Slide 104452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/>
            <a:fld id="{9A0DB2DC-4C9A-4742-B13C-FB6460FD3503}" type="slidenum">
              <a:rPr lang="en-US" sz="1200" dirty="0"/>
              <a:t>‹#›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90683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Slide Judu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3474" name="Grup 233473"/>
          <p:cNvGrpSpPr/>
          <p:nvPr/>
        </p:nvGrpSpPr>
        <p:grpSpPr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233475" name="Konektor Garis Lurus 233474"/>
            <p:cNvSpPr/>
            <p:nvPr/>
          </p:nvSpPr>
          <p:spPr>
            <a:xfrm>
              <a:off x="912" y="1584"/>
              <a:ext cx="4560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233476" name="Bentuk Bebas 233475"/>
            <p:cNvSpPr/>
            <p:nvPr/>
          </p:nvSpPr>
          <p:spPr>
            <a:xfrm>
              <a:off x="-1584" y="864"/>
              <a:ext cx="2304" cy="2304"/>
            </a:xfrm>
            <a:custGeom>
              <a:avLst/>
              <a:gdLst>
                <a:gd name="A1" fmla="val 12083"/>
                <a:gd name="A2" fmla="val -3200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44083" y="2369"/>
                  </a:moveTo>
                  <a:arcTo wR="32000" hR="32000" stAng="-4068954" swAng="8137868"/>
                  <a:arcTo wR="32000" hR="32000" stAng="-17531086" swAng="41"/>
                  <a:lnTo>
                    <a:pt x="44083" y="61632"/>
                  </a:lnTo>
                  <a:lnTo>
                    <a:pt x="44083" y="2368"/>
                  </a:lnTo>
                  <a:arcTo wR="32000" hR="32000" stAng="-4068995" swAng="4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3477" name="Bentuk Bebas 233476"/>
            <p:cNvSpPr/>
            <p:nvPr/>
          </p:nvSpPr>
          <p:spPr>
            <a:xfrm>
              <a:off x="-2030" y="192"/>
              <a:ext cx="2544" cy="2544"/>
            </a:xfrm>
            <a:custGeom>
              <a:avLst/>
              <a:gdLst>
                <a:gd name="A1" fmla="val 18994"/>
                <a:gd name="A2" fmla="val -30013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994" y="6247"/>
                  </a:moveTo>
                  <a:arcTo wR="32000" hR="32000" stAng="-3215437" swAng="6430810"/>
                  <a:arcTo wR="32000" hR="32000" stAng="-18384627" swAng="64"/>
                  <a:lnTo>
                    <a:pt x="50994" y="57754"/>
                  </a:lnTo>
                  <a:lnTo>
                    <a:pt x="50994" y="6246"/>
                  </a:lnTo>
                  <a:arcTo wR="32000" hR="32000" stAng="-3215501" swAng="64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</p:grpSp>
      <p:sp>
        <p:nvSpPr>
          <p:cNvPr id="233478" name="Judul 233477"/>
          <p:cNvSpPr>
            <a:spLocks noGrp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lvl="0">
              <a:buClrTx/>
              <a:buSzTx/>
              <a:buFontTx/>
              <a:defRPr sz="4000"/>
            </a:lvl1pPr>
          </a:lstStyle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3479" name="Subjudul 233478"/>
          <p:cNvSpPr>
            <a:spLocks noGrp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/>
            </a:lvl1pPr>
            <a:lvl2pPr marL="457200" lvl="1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2pPr>
            <a:lvl3pPr marL="914400" lvl="2" indent="0" algn="ctr"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/>
            </a:lvl3pPr>
            <a:lvl4pPr marL="1371600" lvl="3" indent="0" algn="ctr"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/>
            </a:lvl4pPr>
            <a:lvl5pPr marL="1828800" lvl="4" indent="0" algn="ctr"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dirty="0"/>
              <a:t>Click to edit Master subtitle style</a:t>
            </a:r>
          </a:p>
        </p:txBody>
      </p:sp>
      <p:sp>
        <p:nvSpPr>
          <p:cNvPr id="233480" name="Placeholder Tanggal 233479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fld id="{BB962C8B-B14F-4D97-AF65-F5344CB8AC3E}" type="datetime1">
              <a:rPr lang="en-US" dirty="0"/>
              <a:t>12/14/2021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3481" name="Placeholder Footer 23348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33482" name="Placeholder Nomor Slide 233481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3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3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8" grpId="0"/>
      <p:bldP spid="233479" grpId="0" build="p"/>
    </p:bld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5222" y="301625"/>
            <a:ext cx="1828403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79215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9955" y="1827213"/>
            <a:ext cx="358367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450" name="Grup 232449"/>
          <p:cNvGrpSpPr/>
          <p:nvPr/>
        </p:nvGrpSpPr>
        <p:grpSpPr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232451" name="Bentuk Bebas 232450"/>
            <p:cNvSpPr/>
            <p:nvPr/>
          </p:nvSpPr>
          <p:spPr>
            <a:xfrm>
              <a:off x="-2040" y="432"/>
              <a:ext cx="2592" cy="1968"/>
            </a:xfrm>
            <a:custGeom>
              <a:avLst/>
              <a:gdLst>
                <a:gd name="A1" fmla="val 18296"/>
                <a:gd name="A2" fmla="val -30880"/>
                <a:gd name="A3" fmla="val 31512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296" y="5746"/>
                  </a:moveTo>
                  <a:arcTo wR="32000" hR="32000" stAng="-3307678" swAng="6615294"/>
                  <a:arcTo wR="32000" hR="32000" stAng="-18292383" swAng="61"/>
                  <a:lnTo>
                    <a:pt x="50296" y="58255"/>
                  </a:lnTo>
                  <a:lnTo>
                    <a:pt x="50296" y="5745"/>
                  </a:lnTo>
                  <a:arcTo wR="32000" hR="32000" stAng="-3307739" swAng="61"/>
                  <a:close/>
                </a:path>
              </a:pathLst>
            </a:custGeom>
            <a:solidFill>
              <a:schemeClr val="accent2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2400" dirty="0">
                <a:latin typeface="Times New Roman" panose="02020603050405020304" pitchFamily="18" charset="0"/>
              </a:endParaRPr>
            </a:p>
          </p:txBody>
        </p:sp>
        <p:sp>
          <p:nvSpPr>
            <p:cNvPr id="232452" name="Bentuk Bebas 232451"/>
            <p:cNvSpPr/>
            <p:nvPr/>
          </p:nvSpPr>
          <p:spPr>
            <a:xfrm>
              <a:off x="-1528" y="0"/>
              <a:ext cx="1949" cy="1987"/>
            </a:xfrm>
            <a:custGeom>
              <a:avLst/>
              <a:gdLst>
                <a:gd name="A1" fmla="val 18077"/>
                <a:gd name="A2" fmla="val -30880"/>
                <a:gd name="A3" fmla="val 32000"/>
                <a:gd name="G0" fmla="+- A1 0 0"/>
                <a:gd name="G1" fmla="+- A2 0 0"/>
                <a:gd name="G2" fmla="+- A3 0 0"/>
                <a:gd name="T0" fmla="*/ G0 G0 1"/>
                <a:gd name="T1" fmla="*/ 32000 32000 1"/>
                <a:gd name="T2" fmla="+- 0 T1 T0"/>
                <a:gd name="T3" fmla="sqrt T2"/>
                <a:gd name="G3" fmla="*/ 32000 T3 32000"/>
                <a:gd name="T4" fmla="*/ G1 G1 1"/>
                <a:gd name="T5" fmla="*/ 32000 32000 1"/>
                <a:gd name="T6" fmla="+- 0 T5 T4"/>
                <a:gd name="T7" fmla="sqrt T6"/>
                <a:gd name="G4" fmla="*/ 32000 T7 32000"/>
                <a:gd name="T8" fmla="*/ G2 G2 1"/>
                <a:gd name="T9" fmla="*/ 32000 32000 1"/>
                <a:gd name="T10" fmla="+- 0 T9 T8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</a:gdLst>
              <a:ahLst/>
              <a:cxnLst/>
              <a:rect l="G27" t="G11" r="G25" b="G14"/>
              <a:pathLst>
                <a:path w="64000" h="64000">
                  <a:moveTo>
                    <a:pt x="50077" y="5595"/>
                  </a:moveTo>
                  <a:arcTo wR="32000" hR="32000" stAng="-3336255" swAng="6672450"/>
                  <a:arcTo wR="32000" hR="32000" stAng="-18263805" swAng="61"/>
                  <a:lnTo>
                    <a:pt x="50077" y="58406"/>
                  </a:lnTo>
                  <a:lnTo>
                    <a:pt x="50077" y="5594"/>
                  </a:lnTo>
                  <a:arcTo wR="32000" hR="32000" stAng="-3336316" swAng="61"/>
                  <a:close/>
                </a:path>
              </a:pathLst>
            </a:custGeom>
            <a:solidFill>
              <a:schemeClr val="hlink"/>
            </a:solidFill>
            <a:ln w="9525">
              <a:noFill/>
            </a:ln>
          </p:spPr>
          <p:txBody>
            <a:bodyPr/>
            <a:lstStyle/>
            <a:p>
              <a:pPr lvl="0" eaLnBrk="1" hangingPunct="1"/>
              <a:endParaRPr sz="1800" dirty="0">
                <a:latin typeface="Arial" panose="020B0604020202020204" pitchFamily="34" charset="0"/>
              </a:endParaRPr>
            </a:p>
          </p:txBody>
        </p:sp>
        <p:sp>
          <p:nvSpPr>
            <p:cNvPr id="232453" name="Konektor Garis Lurus 232452"/>
            <p:cNvSpPr/>
            <p:nvPr/>
          </p:nvSpPr>
          <p:spPr>
            <a:xfrm>
              <a:off x="864" y="960"/>
              <a:ext cx="4608" cy="0"/>
            </a:xfrm>
            <a:prstGeom prst="line">
              <a:avLst/>
            </a:prstGeom>
            <a:ln w="12700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</p:grpSp>
      <p:sp>
        <p:nvSpPr>
          <p:cNvPr id="232454" name="Judul 232453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/>
            <a:r>
              <a:rPr dirty="0"/>
              <a:t>Click to edit Master title style</a:t>
            </a:r>
          </a:p>
        </p:txBody>
      </p:sp>
      <p:sp>
        <p:nvSpPr>
          <p:cNvPr id="232455" name="Placeholder Teks 232454"/>
          <p:cNvSpPr>
            <a:spLocks noGrp="1"/>
          </p:cNvSpPr>
          <p:nvPr>
            <p:ph type="body" idx="1"/>
          </p:nvPr>
        </p:nvSpPr>
        <p:spPr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232456" name="Placeholder Tanggal 232455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32457" name="Placeholder Footer 232456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ctr">
              <a:defRPr sz="1200">
                <a:latin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32458" name="Placeholder Nomor Slide 232457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algn="r">
              <a:defRPr sz="1200">
                <a:latin typeface="Verdana" panose="020B0604030504040204" pitchFamily="34" charset="0"/>
              </a:defRPr>
            </a:lvl1pPr>
          </a:lstStyle>
          <a:p>
            <a:pPr lvl="0"/>
            <a:fld id="{9A0DB2DC-4C9A-4742-B13C-FB6460FD3503}" type="slidenum">
              <a:rPr lang="en-US" dirty="0"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2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4" grpId="0"/>
      <p:bldP spid="232455" grpId="0" build="p"/>
    </p:bldLst>
  </p:timing>
  <p:hf sldNum="0" hdr="0" ftr="0" dt="0"/>
  <p:txStyles>
    <p:title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6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2pPr>
      <a:lvl3pPr marL="914400" lvl="2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3pPr>
      <a:lvl4pPr marL="1371600" lvl="3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4pPr>
      <a:lvl5pPr marL="1828800" lvl="4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5pPr>
      <a:lvl6pPr marL="2286000" lvl="5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6pPr>
      <a:lvl7pPr marL="2743200" lvl="6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7pPr>
      <a:lvl8pPr marL="3200400" lvl="7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8pPr>
      <a:lvl9pPr marL="3657600" lvl="8" indent="0" algn="l" defTabSz="914400" rtl="0" eaLnBrk="0" fontAlgn="base" latinLnBrk="0" hangingPunct="0">
        <a:lnSpc>
          <a:spcPct val="100000"/>
        </a:lnSpc>
        <a:spcBef>
          <a:spcPct val="0"/>
        </a:spcBef>
        <a:spcAft>
          <a:spcPct val="0"/>
        </a:spcAft>
        <a:buNone/>
        <a:defRPr sz="2000" b="0" i="0" u="none" kern="1200" baseline="0">
          <a:solidFill>
            <a:schemeClr val="tx1"/>
          </a:solidFill>
          <a:latin typeface="Comic Sans MS" panose="030F0702030302020204" pitchFamily="66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1850" y="908050"/>
            <a:ext cx="7772400" cy="1470025"/>
          </a:xfrm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Universitas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Muhammadiyah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 Prof. DR.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Hamka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w Cen MT" panose="020B0602020104020603" pitchFamily="34" charset="0"/>
                <a:ea typeface="+mj-ea"/>
                <a:cs typeface="+mj-cs"/>
              </a:rPr>
              <a:t>(UHAMKA)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/>
          </p:nvPr>
        </p:nvSpPr>
        <p:spPr>
          <a:xfrm>
            <a:off x="1571625" y="4076700"/>
            <a:ext cx="6400800" cy="423863"/>
          </a:xfrm>
        </p:spPr>
        <p:txBody>
          <a:bodyPr vert="horz" wrap="square" lIns="91440" tIns="45720" rIns="91440" bIns="45720" anchor="t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>
              <a:lnSpc>
                <a:spcPct val="80000"/>
              </a:lnSpc>
            </a:pP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KULIAH #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11</a:t>
            </a:r>
            <a:r>
              <a:rPr lang="id-ID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 </a:t>
            </a:r>
            <a:r>
              <a:rPr lang="en-US" altLang="x-none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PKT-TI</a:t>
            </a:r>
            <a:endParaRPr lang="id-ID" altLang="x-none"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r>
              <a:rPr lang="en-US" sz="1600" b="1" dirty="0">
                <a:solidFill>
                  <a:srgbClr val="000066"/>
                </a:solidFill>
                <a:latin typeface="Trebuchet MS" panose="020B0603020202020204" pitchFamily="34" charset="0"/>
              </a:rPr>
              <a:t>CONTOH 6 PEKERJAAN YANG PALING MUNGKIN DIGANTIKAN AI</a:t>
            </a:r>
          </a:p>
          <a:p>
            <a:pPr lvl="0">
              <a:lnSpc>
                <a:spcPct val="80000"/>
              </a:lnSpc>
            </a:pPr>
            <a:endParaRPr sz="1600" b="1" dirty="0">
              <a:solidFill>
                <a:srgbClr val="000066"/>
              </a:solidFill>
              <a:latin typeface="Trebuchet MS" panose="020B0603020202020204" pitchFamily="34" charset="0"/>
            </a:endParaRPr>
          </a:p>
          <a:p>
            <a:pPr lvl="0">
              <a:lnSpc>
                <a:spcPct val="80000"/>
              </a:lnSpc>
            </a:pPr>
            <a:endParaRPr sz="1600" dirty="0">
              <a:solidFill>
                <a:srgbClr val="0D0D0D"/>
              </a:solidFill>
              <a:latin typeface="Tw Cen MT" panose="020B0602020104020603" pitchFamily="34" charset="0"/>
            </a:endParaRPr>
          </a:p>
        </p:txBody>
      </p:sp>
      <p:pic>
        <p:nvPicPr>
          <p:cNvPr id="3076" name="Picture 8" descr="tes5_1ptr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9638" y="2060575"/>
            <a:ext cx="2562225" cy="194468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Judul 301057"/>
          <p:cNvSpPr>
            <a:spLocks noGrp="1"/>
          </p:cNvSpPr>
          <p:nvPr>
            <p:ph type="title"/>
          </p:nvPr>
        </p:nvSpPr>
        <p:spPr>
          <a:xfrm>
            <a:off x="1370013" y="301624"/>
            <a:ext cx="7313612" cy="1298575"/>
          </a:xfrm>
        </p:spPr>
        <p:txBody>
          <a:bodyPr anchor="b"/>
          <a:lstStyle/>
          <a:p>
            <a:pPr lvl="0"/>
            <a:r>
              <a:rPr lang="en-US" b="1" dirty="0">
                <a:solidFill>
                  <a:srgbClr val="000066"/>
                </a:solidFill>
                <a:latin typeface="Trebuchet MS" panose="020B0603020202020204" pitchFamily="34" charset="0"/>
              </a:rPr>
              <a:t>CONTOH 6 PEKERJAAN YANG PALING MUGKIN TERGANTIKAN OLEH KECERDASAN TIRUAN</a:t>
            </a:r>
            <a:endParaRPr dirty="0"/>
          </a:p>
        </p:txBody>
      </p:sp>
      <p:sp>
        <p:nvSpPr>
          <p:cNvPr id="301059" name="Placeholder Teks 30105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ID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ID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Pada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presentasi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kita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membahas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tentang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6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Jenis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Pekerjaan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yang paling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mungkin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digantikan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oleh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Kecerdasan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Tiruan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en-ID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Paling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tidak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dewasa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ini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ada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6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Pekerjaan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sudah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disiapkan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untuk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digantikan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oleh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kecanggihan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Kecerdasan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latin typeface="Arial" panose="020B0604020202020204" pitchFamily="34" charset="0"/>
              </a:rPr>
              <a:t>tiruan</a:t>
            </a:r>
            <a:r>
              <a:rPr lang="en-ID" sz="24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39C7-7302-42CF-A201-EC3939FD3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1. </a:t>
            </a:r>
            <a:r>
              <a:rPr lang="en-US" dirty="0" err="1"/>
              <a:t>Supir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0F249-8AAA-40CB-982F-A2BA67575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/>
              <a:t>Profesi</a:t>
            </a:r>
            <a:r>
              <a:rPr lang="en-US" sz="1400" dirty="0"/>
              <a:t> </a:t>
            </a:r>
            <a:r>
              <a:rPr lang="en-US" sz="1400" dirty="0" err="1"/>
              <a:t>supir</a:t>
            </a:r>
            <a:r>
              <a:rPr lang="en-US" sz="1400" dirty="0"/>
              <a:t> </a:t>
            </a:r>
            <a:r>
              <a:rPr lang="en-US" sz="1400" dirty="0" err="1"/>
              <a:t>bakal</a:t>
            </a:r>
            <a:r>
              <a:rPr lang="en-US" sz="1400" dirty="0"/>
              <a:t> </a:t>
            </a:r>
            <a:r>
              <a:rPr lang="en-US" sz="1400" dirty="0" err="1"/>
              <a:t>punah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kehadiran</a:t>
            </a:r>
            <a:r>
              <a:rPr lang="en-US" sz="1400" dirty="0"/>
              <a:t> </a:t>
            </a:r>
            <a:r>
              <a:rPr lang="en-US" sz="1400" dirty="0" err="1"/>
              <a:t>kendaraan</a:t>
            </a:r>
            <a:r>
              <a:rPr lang="en-US" sz="1400" dirty="0"/>
              <a:t> yang </a:t>
            </a:r>
            <a:r>
              <a:rPr lang="en-US" sz="1400" dirty="0" err="1"/>
              <a:t>dapat</a:t>
            </a:r>
            <a:r>
              <a:rPr lang="en-US" sz="1400" dirty="0"/>
              <a:t> </a:t>
            </a:r>
            <a:r>
              <a:rPr lang="en-US" sz="1400" dirty="0" err="1"/>
              <a:t>berjalan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sendirinya</a:t>
            </a:r>
            <a:r>
              <a:rPr lang="en-US" sz="1400" dirty="0"/>
              <a:t>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perlu</a:t>
            </a:r>
            <a:r>
              <a:rPr lang="en-US" sz="1400" dirty="0"/>
              <a:t> </a:t>
            </a:r>
            <a:r>
              <a:rPr lang="en-US" sz="1400" dirty="0" err="1"/>
              <a:t>pengemudi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sekali</a:t>
            </a:r>
            <a:r>
              <a:rPr lang="en-US" sz="1400" dirty="0"/>
              <a:t> (</a:t>
            </a:r>
            <a:r>
              <a:rPr lang="en-US" sz="1400" dirty="0" err="1"/>
              <a:t>kendaraan</a:t>
            </a:r>
            <a:r>
              <a:rPr lang="en-US" sz="1400" dirty="0"/>
              <a:t> </a:t>
            </a:r>
            <a:r>
              <a:rPr lang="en-US" sz="1400" dirty="0" err="1"/>
              <a:t>otonom</a:t>
            </a:r>
            <a:r>
              <a:rPr lang="en-US" sz="1400" dirty="0"/>
              <a:t>).</a:t>
            </a:r>
          </a:p>
          <a:p>
            <a:endParaRPr lang="en-US" sz="1400" dirty="0"/>
          </a:p>
          <a:p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perintah</a:t>
            </a:r>
            <a:r>
              <a:rPr lang="en-US" sz="1400" dirty="0"/>
              <a:t> </a:t>
            </a:r>
            <a:r>
              <a:rPr lang="en-US" sz="1400" dirty="0" err="1"/>
              <a:t>suara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bahkan</a:t>
            </a:r>
            <a:r>
              <a:rPr lang="en-US" sz="1400" dirty="0"/>
              <a:t> </a:t>
            </a:r>
            <a:r>
              <a:rPr lang="en-US" sz="1400" dirty="0" err="1"/>
              <a:t>tanpa</a:t>
            </a:r>
            <a:r>
              <a:rPr lang="en-US" sz="1400" dirty="0"/>
              <a:t> </a:t>
            </a:r>
            <a:r>
              <a:rPr lang="en-US" sz="1400" dirty="0" err="1"/>
              <a:t>perintah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sekali</a:t>
            </a:r>
            <a:r>
              <a:rPr lang="en-US" sz="1400" dirty="0"/>
              <a:t>, </a:t>
            </a:r>
            <a:r>
              <a:rPr lang="en-US" sz="1400" dirty="0" err="1"/>
              <a:t>mobil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menelusuri</a:t>
            </a:r>
            <a:r>
              <a:rPr lang="en-US" sz="1400" dirty="0"/>
              <a:t> </a:t>
            </a:r>
            <a:r>
              <a:rPr lang="en-US" sz="1400" dirty="0" err="1"/>
              <a:t>jalan-jalan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otonom</a:t>
            </a:r>
            <a:r>
              <a:rPr lang="en-US" sz="1400" dirty="0"/>
              <a:t>. Mobil </a:t>
            </a:r>
            <a:r>
              <a:rPr lang="en-US" sz="1400" dirty="0" err="1"/>
              <a:t>otonom</a:t>
            </a:r>
            <a:r>
              <a:rPr lang="en-US" sz="1400" dirty="0"/>
              <a:t> </a:t>
            </a:r>
            <a:r>
              <a:rPr lang="en-US" sz="1400" dirty="0" err="1"/>
              <a:t>kini</a:t>
            </a:r>
            <a:r>
              <a:rPr lang="en-US" sz="1400" dirty="0"/>
              <a:t> </a:t>
            </a:r>
            <a:r>
              <a:rPr lang="en-US" sz="1400" dirty="0" err="1"/>
              <a:t>terus-menerus</a:t>
            </a:r>
            <a:r>
              <a:rPr lang="en-US" sz="1400" dirty="0"/>
              <a:t> </a:t>
            </a:r>
            <a:r>
              <a:rPr lang="en-US" sz="1400" dirty="0" err="1"/>
              <a:t>disempurnakan</a:t>
            </a:r>
            <a:r>
              <a:rPr lang="en-US" sz="1400" dirty="0"/>
              <a:t> </a:t>
            </a:r>
            <a:r>
              <a:rPr lang="en-US" sz="1400" dirty="0" err="1"/>
              <a:t>ekosistem</a:t>
            </a:r>
            <a:r>
              <a:rPr lang="en-US" sz="1400" dirty="0"/>
              <a:t> AI-</a:t>
            </a:r>
            <a:r>
              <a:rPr lang="en-US" sz="1400" dirty="0" err="1"/>
              <a:t>nya</a:t>
            </a:r>
            <a:r>
              <a:rPr lang="en-US" sz="1400" dirty="0"/>
              <a:t>,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sudah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moda</a:t>
            </a:r>
            <a:r>
              <a:rPr lang="en-US" sz="1400" dirty="0"/>
              <a:t> </a:t>
            </a:r>
            <a:r>
              <a:rPr lang="en-US" sz="1400" dirty="0" err="1"/>
              <a:t>transportasi</a:t>
            </a:r>
            <a:r>
              <a:rPr lang="en-US" sz="1400" dirty="0"/>
              <a:t> </a:t>
            </a:r>
            <a:r>
              <a:rPr lang="en-US" sz="1400" dirty="0" err="1"/>
              <a:t>massal</a:t>
            </a:r>
            <a:r>
              <a:rPr lang="en-US" sz="1400" dirty="0"/>
              <a:t> </a:t>
            </a:r>
            <a:r>
              <a:rPr lang="en-US" sz="1400" dirty="0" err="1"/>
              <a:t>sebelum</a:t>
            </a:r>
            <a:r>
              <a:rPr lang="en-US" sz="1400" dirty="0"/>
              <a:t> </a:t>
            </a:r>
            <a:r>
              <a:rPr lang="en-US" sz="1400" dirty="0" err="1"/>
              <a:t>kita</a:t>
            </a:r>
            <a:r>
              <a:rPr lang="en-US" sz="1400" dirty="0"/>
              <a:t> </a:t>
            </a:r>
            <a:r>
              <a:rPr lang="en-US" sz="1400" dirty="0" err="1"/>
              <a:t>melalui</a:t>
            </a:r>
            <a:r>
              <a:rPr lang="en-US" sz="1400" dirty="0"/>
              <a:t> </a:t>
            </a:r>
            <a:r>
              <a:rPr lang="en-US" sz="1400" dirty="0" err="1"/>
              <a:t>malam</a:t>
            </a:r>
            <a:r>
              <a:rPr lang="en-US" sz="1400" dirty="0"/>
              <a:t> </a:t>
            </a:r>
            <a:r>
              <a:rPr lang="en-US" sz="1400" dirty="0" err="1"/>
              <a:t>Tahun</a:t>
            </a:r>
            <a:r>
              <a:rPr lang="en-US" sz="1400" dirty="0"/>
              <a:t> </a:t>
            </a:r>
            <a:r>
              <a:rPr lang="en-US" sz="1400" dirty="0" err="1"/>
              <a:t>Baru</a:t>
            </a:r>
            <a:r>
              <a:rPr lang="en-US" sz="1400" dirty="0"/>
              <a:t> 2030.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5563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BDC6A-1A85-4F39-AD4B-BDAD5F53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1625"/>
            <a:ext cx="7845425" cy="1143000"/>
          </a:xfrm>
        </p:spPr>
        <p:txBody>
          <a:bodyPr/>
          <a:lstStyle/>
          <a:p>
            <a:br>
              <a:rPr lang="en-ID" dirty="0"/>
            </a:br>
            <a:r>
              <a:rPr lang="en-ID" dirty="0"/>
              <a:t>2. </a:t>
            </a:r>
            <a:r>
              <a:rPr lang="en-ID" dirty="0" err="1"/>
              <a:t>Pembantu</a:t>
            </a:r>
            <a:r>
              <a:rPr lang="en-ID" dirty="0"/>
              <a:t> </a:t>
            </a:r>
            <a:r>
              <a:rPr lang="en-ID" dirty="0" err="1"/>
              <a:t>Rumah</a:t>
            </a:r>
            <a:r>
              <a:rPr lang="en-ID" dirty="0"/>
              <a:t> </a:t>
            </a:r>
            <a:r>
              <a:rPr lang="en-ID" dirty="0" err="1"/>
              <a:t>Tangga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99E25-DF3C-4956-B685-EB148832E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err="1"/>
              <a:t>Beragam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rumah</a:t>
            </a:r>
            <a:r>
              <a:rPr lang="en-US" sz="1400" dirty="0"/>
              <a:t> </a:t>
            </a:r>
            <a:r>
              <a:rPr lang="en-US" sz="1400" dirty="0" err="1"/>
              <a:t>tangga</a:t>
            </a:r>
            <a:r>
              <a:rPr lang="en-US" sz="1400" dirty="0"/>
              <a:t> </a:t>
            </a:r>
            <a:r>
              <a:rPr lang="en-US" sz="1400" dirty="0" err="1"/>
              <a:t>mulai</a:t>
            </a:r>
            <a:r>
              <a:rPr lang="en-US" sz="1400" dirty="0"/>
              <a:t> </a:t>
            </a:r>
            <a:r>
              <a:rPr lang="en-US" sz="1400" dirty="0" err="1"/>
              <a:t>dari</a:t>
            </a:r>
            <a:r>
              <a:rPr lang="en-US" sz="1400" dirty="0"/>
              <a:t> TV, AC, </a:t>
            </a:r>
            <a:r>
              <a:rPr lang="en-US" sz="1400" dirty="0" err="1"/>
              <a:t>lemari</a:t>
            </a:r>
            <a:r>
              <a:rPr lang="en-US" sz="1400" dirty="0"/>
              <a:t> </a:t>
            </a:r>
            <a:r>
              <a:rPr lang="en-US" sz="1400" dirty="0" err="1"/>
              <a:t>es</a:t>
            </a:r>
            <a:r>
              <a:rPr lang="en-US" sz="1400" dirty="0"/>
              <a:t>, </a:t>
            </a:r>
            <a:r>
              <a:rPr lang="en-US" sz="1400" i="1" dirty="0"/>
              <a:t>vacuum cleaner</a:t>
            </a:r>
            <a:r>
              <a:rPr lang="en-US" sz="1400" dirty="0"/>
              <a:t>, </a:t>
            </a:r>
            <a:r>
              <a:rPr lang="en-US" sz="1400" dirty="0" err="1"/>
              <a:t>hingga</a:t>
            </a:r>
            <a:r>
              <a:rPr lang="en-US" sz="1400" dirty="0"/>
              <a:t> </a:t>
            </a:r>
            <a:r>
              <a:rPr lang="en-US" sz="1400" dirty="0" err="1"/>
              <a:t>mesin</a:t>
            </a:r>
            <a:r>
              <a:rPr lang="en-US" sz="1400" dirty="0"/>
              <a:t> </a:t>
            </a:r>
            <a:r>
              <a:rPr lang="en-US" sz="1400" dirty="0" err="1"/>
              <a:t>cuci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berfungsi</a:t>
            </a:r>
            <a:r>
              <a:rPr lang="en-US" sz="1400" dirty="0"/>
              <a:t> </a:t>
            </a:r>
            <a:r>
              <a:rPr lang="en-US" sz="1400" dirty="0" err="1"/>
              <a:t>secara</a:t>
            </a:r>
            <a:r>
              <a:rPr lang="en-US" sz="1400" dirty="0"/>
              <a:t> </a:t>
            </a:r>
            <a:r>
              <a:rPr lang="en-US" sz="1400" i="1" dirty="0"/>
              <a:t>autonomous</a:t>
            </a:r>
            <a:r>
              <a:rPr lang="en-US" sz="1400" dirty="0"/>
              <a:t> di </a:t>
            </a:r>
            <a:r>
              <a:rPr lang="en-US" sz="1400" dirty="0" err="1"/>
              <a:t>dalam</a:t>
            </a:r>
            <a:r>
              <a:rPr lang="en-US" sz="1400" dirty="0"/>
              <a:t> platform AI.</a:t>
            </a:r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 err="1"/>
              <a:t>Berbagai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rumah</a:t>
            </a:r>
            <a:r>
              <a:rPr lang="en-US" sz="1400" dirty="0"/>
              <a:t> </a:t>
            </a:r>
            <a:r>
              <a:rPr lang="en-US" sz="1400" dirty="0" err="1"/>
              <a:t>tangga</a:t>
            </a:r>
            <a:r>
              <a:rPr lang="en-US" sz="1400" dirty="0"/>
              <a:t> </a:t>
            </a:r>
            <a:r>
              <a:rPr lang="en-US" sz="1400" dirty="0" err="1"/>
              <a:t>tersebut</a:t>
            </a:r>
            <a:r>
              <a:rPr lang="en-US" sz="1400" dirty="0"/>
              <a:t>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saling</a:t>
            </a:r>
            <a:r>
              <a:rPr lang="en-US" sz="1400" dirty="0"/>
              <a:t> </a:t>
            </a:r>
            <a:r>
              <a:rPr lang="en-US" sz="1400" dirty="0" err="1"/>
              <a:t>terkoneksi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koneksi</a:t>
            </a:r>
            <a:r>
              <a:rPr lang="en-US" sz="1400" dirty="0"/>
              <a:t> machine to machine (M2M). </a:t>
            </a:r>
            <a:r>
              <a:rPr lang="en-US" sz="1400" dirty="0" err="1"/>
              <a:t>Masing-masing</a:t>
            </a:r>
            <a:r>
              <a:rPr lang="en-US" sz="1400" dirty="0"/>
              <a:t> </a:t>
            </a:r>
            <a:r>
              <a:rPr lang="en-US" sz="1400" dirty="0" err="1"/>
              <a:t>peralatan</a:t>
            </a:r>
            <a:r>
              <a:rPr lang="en-US" sz="1400" dirty="0"/>
              <a:t> </a:t>
            </a:r>
            <a:r>
              <a:rPr lang="en-US" sz="1400" dirty="0" err="1"/>
              <a:t>juga</a:t>
            </a:r>
            <a:r>
              <a:rPr lang="en-US" sz="1400" dirty="0"/>
              <a:t> </a:t>
            </a:r>
            <a:r>
              <a:rPr lang="en-US" sz="1400" dirty="0" err="1"/>
              <a:t>dilengkapi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sensor </a:t>
            </a:r>
            <a:r>
              <a:rPr lang="en-US" sz="1400" dirty="0" err="1"/>
              <a:t>IoT</a:t>
            </a:r>
            <a:r>
              <a:rPr lang="en-US" sz="1400" dirty="0"/>
              <a:t> </a:t>
            </a:r>
            <a:r>
              <a:rPr lang="en-US" sz="1400" dirty="0" err="1"/>
              <a:t>sehingga</a:t>
            </a:r>
            <a:r>
              <a:rPr lang="en-US" sz="1400" dirty="0"/>
              <a:t> </a:t>
            </a:r>
            <a:r>
              <a:rPr lang="en-US" sz="1400" dirty="0" err="1"/>
              <a:t>perangkat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membaca</a:t>
            </a:r>
            <a:r>
              <a:rPr lang="en-US" sz="1400" dirty="0"/>
              <a:t> </a:t>
            </a:r>
            <a:r>
              <a:rPr lang="en-US" sz="1400" dirty="0" err="1"/>
              <a:t>perilaku</a:t>
            </a:r>
            <a:r>
              <a:rPr lang="en-US" sz="1400" dirty="0"/>
              <a:t> </a:t>
            </a:r>
            <a:r>
              <a:rPr lang="en-US" sz="1400" dirty="0" err="1"/>
              <a:t>pengguna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makin</a:t>
            </a:r>
            <a:r>
              <a:rPr lang="en-US" sz="1400" dirty="0"/>
              <a:t> </a:t>
            </a:r>
            <a:r>
              <a:rPr lang="en-US" sz="1400" dirty="0" err="1"/>
              <a:t>pintar</a:t>
            </a:r>
            <a:r>
              <a:rPr lang="en-US" sz="1400" dirty="0"/>
              <a:t> </a:t>
            </a:r>
            <a:r>
              <a:rPr lang="en-US" sz="1400" dirty="0" err="1"/>
              <a:t>melayani</a:t>
            </a:r>
            <a:r>
              <a:rPr lang="en-US" sz="1400" dirty="0"/>
              <a:t> </a:t>
            </a:r>
            <a:r>
              <a:rPr lang="en-US" sz="1400" dirty="0" err="1"/>
              <a:t>majikan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59520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Sekretaris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Asisten</a:t>
            </a:r>
            <a:r>
              <a:rPr lang="en-US" dirty="0"/>
              <a:t> Personal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Sejak</a:t>
            </a:r>
            <a:r>
              <a:rPr lang="en-US" sz="1600" dirty="0"/>
              <a:t> 2017 </a:t>
            </a:r>
            <a:r>
              <a:rPr lang="en-US" sz="1600" dirty="0" err="1"/>
              <a:t>perkembangan</a:t>
            </a:r>
            <a:r>
              <a:rPr lang="en-US" sz="1600" dirty="0"/>
              <a:t> Personal Virtual Assistant (PVA) </a:t>
            </a:r>
            <a:r>
              <a:rPr lang="en-US" sz="1600" dirty="0" err="1"/>
              <a:t>berbasis</a:t>
            </a:r>
            <a:r>
              <a:rPr lang="en-US" sz="1600" dirty="0"/>
              <a:t> AI </a:t>
            </a:r>
            <a:r>
              <a:rPr lang="en-US" sz="1600" dirty="0" err="1"/>
              <a:t>berkembang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pesat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perangkat</a:t>
            </a:r>
            <a:r>
              <a:rPr lang="en-US" sz="1600" dirty="0"/>
              <a:t> </a:t>
            </a:r>
            <a:r>
              <a:rPr lang="en-US" sz="1600" dirty="0" err="1"/>
              <a:t>sehari-hari</a:t>
            </a:r>
            <a:r>
              <a:rPr lang="en-US" sz="1600" dirty="0"/>
              <a:t> </a:t>
            </a:r>
            <a:r>
              <a:rPr lang="en-US" sz="1600" dirty="0" err="1"/>
              <a:t>seperti</a:t>
            </a:r>
            <a:r>
              <a:rPr lang="en-US" sz="1600" dirty="0"/>
              <a:t> Alexa, </a:t>
            </a:r>
            <a:r>
              <a:rPr lang="en-US" sz="1600" dirty="0" err="1"/>
              <a:t>Siri</a:t>
            </a:r>
            <a:r>
              <a:rPr lang="en-US" sz="1600" dirty="0"/>
              <a:t>, Google Assistant </a:t>
            </a:r>
            <a:r>
              <a:rPr lang="en-US" sz="1600" dirty="0" err="1"/>
              <a:t>hingga</a:t>
            </a:r>
            <a:r>
              <a:rPr lang="en-US" sz="1600" dirty="0"/>
              <a:t> Bixby.</a:t>
            </a:r>
          </a:p>
          <a:p>
            <a:endParaRPr lang="en-US" sz="1600" dirty="0"/>
          </a:p>
          <a:p>
            <a:r>
              <a:rPr lang="en-US" sz="1600" dirty="0" err="1"/>
              <a:t>Kemajuan</a:t>
            </a:r>
            <a:r>
              <a:rPr lang="en-US" sz="1600" dirty="0"/>
              <a:t> PVA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disempurnakan</a:t>
            </a:r>
            <a:r>
              <a:rPr lang="en-US" sz="1600" dirty="0"/>
              <a:t> </a:t>
            </a:r>
            <a:r>
              <a:rPr lang="en-US" sz="1600" dirty="0" err="1"/>
              <a:t>sehingga</a:t>
            </a:r>
            <a:r>
              <a:rPr lang="en-US" sz="1600" dirty="0"/>
              <a:t> </a:t>
            </a:r>
            <a:r>
              <a:rPr lang="en-US" sz="1600" dirty="0" err="1"/>
              <a:t>setiap</a:t>
            </a:r>
            <a:r>
              <a:rPr lang="en-US" sz="1600" dirty="0"/>
              <a:t> orang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memiliki</a:t>
            </a:r>
            <a:r>
              <a:rPr lang="en-US" sz="1600" dirty="0"/>
              <a:t> </a:t>
            </a:r>
            <a:r>
              <a:rPr lang="en-US" sz="1600" dirty="0" err="1"/>
              <a:t>sekretaris</a:t>
            </a:r>
            <a:r>
              <a:rPr lang="en-US" sz="1600" dirty="0"/>
              <a:t> </a:t>
            </a:r>
            <a:r>
              <a:rPr lang="en-US" sz="1600" dirty="0" err="1"/>
              <a:t>pribadi</a:t>
            </a:r>
            <a:r>
              <a:rPr lang="en-US" sz="1600" dirty="0"/>
              <a:t> yang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menjalankan</a:t>
            </a:r>
            <a:r>
              <a:rPr lang="en-US" sz="1600" dirty="0"/>
              <a:t> </a:t>
            </a:r>
            <a:r>
              <a:rPr lang="en-US" sz="1600" dirty="0" err="1"/>
              <a:t>perintah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memesan</a:t>
            </a:r>
            <a:r>
              <a:rPr lang="en-US" sz="1600" dirty="0"/>
              <a:t> </a:t>
            </a:r>
            <a:r>
              <a:rPr lang="en-US" sz="1600" dirty="0" err="1"/>
              <a:t>tiket</a:t>
            </a:r>
            <a:r>
              <a:rPr lang="en-US" sz="1600" dirty="0"/>
              <a:t>, </a:t>
            </a:r>
            <a:r>
              <a:rPr lang="en-US" sz="1600" dirty="0" err="1"/>
              <a:t>mencarikan</a:t>
            </a:r>
            <a:r>
              <a:rPr lang="en-US" sz="1600" dirty="0"/>
              <a:t> </a:t>
            </a:r>
            <a:r>
              <a:rPr lang="en-US" sz="1600" dirty="0" err="1"/>
              <a:t>lagu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film, </a:t>
            </a:r>
            <a:r>
              <a:rPr lang="en-US" sz="1600" dirty="0" err="1"/>
              <a:t>memberi</a:t>
            </a:r>
            <a:r>
              <a:rPr lang="en-US" sz="1600" dirty="0"/>
              <a:t> </a:t>
            </a:r>
            <a:r>
              <a:rPr lang="en-US" sz="1600" dirty="0" err="1"/>
              <a:t>informasi</a:t>
            </a:r>
            <a:r>
              <a:rPr lang="en-US" sz="1600" dirty="0"/>
              <a:t> </a:t>
            </a:r>
            <a:r>
              <a:rPr lang="en-US" sz="1600" dirty="0" err="1"/>
              <a:t>cuaca</a:t>
            </a:r>
            <a:r>
              <a:rPr lang="en-US" sz="1600" dirty="0"/>
              <a:t>, </a:t>
            </a:r>
            <a:r>
              <a:rPr lang="en-US" sz="1600" dirty="0" err="1"/>
              <a:t>mengurus</a:t>
            </a:r>
            <a:r>
              <a:rPr lang="en-US" sz="1600" dirty="0"/>
              <a:t> SIM &amp; KTP, </a:t>
            </a:r>
            <a:r>
              <a:rPr lang="en-US" sz="1600" dirty="0" err="1"/>
              <a:t>hingga</a:t>
            </a:r>
            <a:r>
              <a:rPr lang="en-US" sz="1600" dirty="0"/>
              <a:t> </a:t>
            </a:r>
            <a:r>
              <a:rPr lang="en-US" sz="1600" dirty="0" err="1"/>
              <a:t>memesan</a:t>
            </a:r>
            <a:r>
              <a:rPr lang="en-US" sz="1600" dirty="0"/>
              <a:t> </a:t>
            </a:r>
            <a:r>
              <a:rPr lang="en-US" sz="1600" dirty="0" err="1"/>
              <a:t>barang-barang</a:t>
            </a:r>
            <a:r>
              <a:rPr lang="en-US" sz="1600" dirty="0"/>
              <a:t> di </a:t>
            </a:r>
            <a:r>
              <a:rPr lang="en-US" sz="1600" dirty="0" err="1"/>
              <a:t>Tokopedia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4221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01625"/>
            <a:ext cx="8153400" cy="1143000"/>
          </a:xfrm>
        </p:spPr>
        <p:txBody>
          <a:bodyPr/>
          <a:lstStyle/>
          <a:p>
            <a:r>
              <a:rPr lang="en-US" sz="3200" dirty="0"/>
              <a:t>4. </a:t>
            </a:r>
            <a:r>
              <a:rPr lang="en-US" sz="3200" dirty="0" err="1"/>
              <a:t>Pekerja</a:t>
            </a:r>
            <a:r>
              <a:rPr lang="en-US" sz="3200" dirty="0"/>
              <a:t> </a:t>
            </a:r>
            <a:r>
              <a:rPr lang="en-US" sz="3200" dirty="0" err="1"/>
              <a:t>Gudang</a:t>
            </a:r>
            <a:br>
              <a:rPr lang="en-US" sz="3200" dirty="0"/>
            </a:b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endParaRPr lang="en-US" sz="1600" dirty="0"/>
          </a:p>
          <a:p>
            <a:r>
              <a:rPr lang="en-US" sz="1600" dirty="0"/>
              <a:t>Robot </a:t>
            </a:r>
            <a:r>
              <a:rPr lang="en-US" sz="1600" dirty="0" err="1"/>
              <a:t>bermesin</a:t>
            </a:r>
            <a:r>
              <a:rPr lang="en-US" sz="1600" dirty="0"/>
              <a:t> AI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melakukan</a:t>
            </a:r>
            <a:r>
              <a:rPr lang="en-US" sz="1600" dirty="0"/>
              <a:t> </a:t>
            </a:r>
            <a:r>
              <a:rPr lang="en-US" sz="1600" dirty="0" err="1"/>
              <a:t>pekerjaan</a:t>
            </a:r>
            <a:r>
              <a:rPr lang="en-US" sz="1600" dirty="0"/>
              <a:t> </a:t>
            </a:r>
            <a:r>
              <a:rPr lang="en-US" sz="1600" dirty="0" err="1"/>
              <a:t>operasional</a:t>
            </a:r>
            <a:r>
              <a:rPr lang="en-US" sz="1600" dirty="0"/>
              <a:t> di 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selama</a:t>
            </a:r>
            <a:r>
              <a:rPr lang="en-US" sz="1600" dirty="0"/>
              <a:t> 24/7 nonstop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perlu</a:t>
            </a:r>
            <a:r>
              <a:rPr lang="en-US" sz="1600" dirty="0"/>
              <a:t> </a:t>
            </a:r>
            <a:r>
              <a:rPr lang="en-US" sz="1600" dirty="0" err="1"/>
              <a:t>lagi</a:t>
            </a:r>
            <a:r>
              <a:rPr lang="en-US" sz="1600" dirty="0"/>
              <a:t> </a:t>
            </a:r>
            <a:r>
              <a:rPr lang="en-US" sz="1600" dirty="0" err="1"/>
              <a:t>bantuan</a:t>
            </a:r>
            <a:r>
              <a:rPr lang="en-US" sz="1600" dirty="0"/>
              <a:t> </a:t>
            </a:r>
            <a:r>
              <a:rPr lang="en-US" sz="1600" dirty="0" err="1"/>
              <a:t>manusia</a:t>
            </a:r>
            <a:r>
              <a:rPr lang="en-US" sz="1600" dirty="0"/>
              <a:t>. </a:t>
            </a:r>
            <a:r>
              <a:rPr lang="en-US" sz="1600" dirty="0" err="1"/>
              <a:t>Mereka</a:t>
            </a:r>
            <a:r>
              <a:rPr lang="en-US" sz="1600" dirty="0"/>
              <a:t> </a:t>
            </a:r>
            <a:r>
              <a:rPr lang="en-US" sz="1600" dirty="0" err="1"/>
              <a:t>mulai</a:t>
            </a:r>
            <a:r>
              <a:rPr lang="en-US" sz="1600" dirty="0"/>
              <a:t> </a:t>
            </a:r>
            <a:r>
              <a:rPr lang="en-US" sz="1600" dirty="0" err="1"/>
              <a:t>menggantikan</a:t>
            </a:r>
            <a:r>
              <a:rPr lang="en-US" sz="1600" dirty="0"/>
              <a:t> </a:t>
            </a:r>
            <a:r>
              <a:rPr lang="en-US" sz="1600" dirty="0" err="1"/>
              <a:t>staf</a:t>
            </a:r>
            <a:r>
              <a:rPr lang="en-US" sz="1600" dirty="0"/>
              <a:t> 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memindahkan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mengatur</a:t>
            </a:r>
            <a:r>
              <a:rPr lang="en-US" sz="1600" dirty="0"/>
              <a:t> </a:t>
            </a:r>
            <a:r>
              <a:rPr lang="en-US" sz="1600" dirty="0" err="1"/>
              <a:t>penempatan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di </a:t>
            </a:r>
            <a:r>
              <a:rPr lang="en-US" sz="1600" dirty="0" err="1"/>
              <a:t>gudang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bisa</a:t>
            </a:r>
            <a:r>
              <a:rPr lang="en-US" sz="1600" dirty="0"/>
              <a:t> </a:t>
            </a:r>
            <a:r>
              <a:rPr lang="en-US" sz="1600" dirty="0" err="1"/>
              <a:t>mengurangi</a:t>
            </a:r>
            <a:r>
              <a:rPr lang="en-US" sz="1600" dirty="0"/>
              <a:t> </a:t>
            </a:r>
            <a:r>
              <a:rPr lang="en-US" sz="1600" dirty="0" err="1"/>
              <a:t>penempatan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di 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meminimalisir</a:t>
            </a:r>
            <a:r>
              <a:rPr lang="en-US" sz="1600" dirty="0"/>
              <a:t> </a:t>
            </a:r>
            <a:r>
              <a:rPr lang="en-US" sz="1600" dirty="0" err="1"/>
              <a:t>kesalahan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mendongkrak</a:t>
            </a:r>
            <a:r>
              <a:rPr lang="en-US" sz="1600" dirty="0"/>
              <a:t> </a:t>
            </a:r>
            <a:r>
              <a:rPr lang="en-US" sz="1600" dirty="0" err="1"/>
              <a:t>produktivitas</a:t>
            </a:r>
            <a:r>
              <a:rPr lang="en-US" sz="1600" dirty="0"/>
              <a:t>. </a:t>
            </a:r>
            <a:r>
              <a:rPr lang="en-US" sz="1600" dirty="0" err="1"/>
              <a:t>Konsep</a:t>
            </a:r>
            <a:r>
              <a:rPr lang="en-US" sz="1600" i="1" dirty="0"/>
              <a:t> ghost warehouse (</a:t>
            </a:r>
            <a:r>
              <a:rPr lang="en-US" sz="1600" dirty="0" err="1"/>
              <a:t>gudang</a:t>
            </a:r>
            <a:r>
              <a:rPr lang="en-US" sz="1600" dirty="0"/>
              <a:t>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tenaga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)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marak</a:t>
            </a:r>
            <a:r>
              <a:rPr lang="en-US" sz="1600" dirty="0"/>
              <a:t> </a:t>
            </a:r>
            <a:r>
              <a:rPr lang="en-US" sz="1600" dirty="0" err="1"/>
              <a:t>diterapkan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dekade</a:t>
            </a:r>
            <a:r>
              <a:rPr lang="en-US" sz="1600" dirty="0"/>
              <a:t> 2020an.</a:t>
            </a:r>
          </a:p>
        </p:txBody>
      </p:sp>
    </p:spTree>
    <p:extLst>
      <p:ext uri="{BB962C8B-B14F-4D97-AF65-F5344CB8AC3E}">
        <p14:creationId xmlns:p14="http://schemas.microsoft.com/office/powerpoint/2010/main" val="1507147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r>
              <a:rPr lang="en-US" dirty="0"/>
              <a:t>5. </a:t>
            </a:r>
            <a:r>
              <a:rPr lang="en-US" dirty="0" err="1"/>
              <a:t>Kasir</a:t>
            </a:r>
            <a:r>
              <a:rPr lang="en-US" dirty="0"/>
              <a:t> </a:t>
            </a:r>
            <a:r>
              <a:rPr lang="en-US" dirty="0" err="1"/>
              <a:t>Toko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Di </a:t>
            </a:r>
            <a:r>
              <a:rPr lang="en-US" sz="1600" dirty="0" err="1"/>
              <a:t>dekade</a:t>
            </a:r>
            <a:r>
              <a:rPr lang="en-US" sz="1600" dirty="0"/>
              <a:t> 2020-an </a:t>
            </a:r>
            <a:r>
              <a:rPr lang="en-US" sz="1600" dirty="0" err="1"/>
              <a:t>gerai</a:t>
            </a:r>
            <a:r>
              <a:rPr lang="en-US" sz="1600" dirty="0"/>
              <a:t> </a:t>
            </a:r>
            <a:r>
              <a:rPr lang="en-US" sz="1600" dirty="0" err="1"/>
              <a:t>ritel</a:t>
            </a:r>
            <a:r>
              <a:rPr lang="en-US" sz="1600" dirty="0"/>
              <a:t> </a:t>
            </a:r>
            <a:r>
              <a:rPr lang="en-US" sz="1600" dirty="0" err="1"/>
              <a:t>semacam</a:t>
            </a:r>
            <a:r>
              <a:rPr lang="en-US" sz="1600" dirty="0"/>
              <a:t> </a:t>
            </a:r>
            <a:r>
              <a:rPr lang="en-US" sz="1600" dirty="0" err="1"/>
              <a:t>Indomaret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Alfamart</a:t>
            </a:r>
            <a:r>
              <a:rPr lang="en-US" sz="1600" dirty="0"/>
              <a:t> </a:t>
            </a:r>
            <a:r>
              <a:rPr lang="en-US" sz="1600" dirty="0" err="1"/>
              <a:t>bakal</a:t>
            </a:r>
            <a:r>
              <a:rPr lang="en-US" sz="1600" dirty="0"/>
              <a:t> </a:t>
            </a:r>
            <a:r>
              <a:rPr lang="en-US" sz="1600" dirty="0" err="1"/>
              <a:t>mengadopsi</a:t>
            </a:r>
            <a:r>
              <a:rPr lang="en-US" sz="1600" dirty="0"/>
              <a:t> </a:t>
            </a:r>
            <a:r>
              <a:rPr lang="en-US" sz="1600" dirty="0" err="1"/>
              <a:t>konsep</a:t>
            </a:r>
            <a:r>
              <a:rPr lang="en-US" sz="1600" dirty="0"/>
              <a:t> </a:t>
            </a:r>
            <a:r>
              <a:rPr lang="en-US" sz="1600" i="1" dirty="0"/>
              <a:t>autonomous retail</a:t>
            </a:r>
            <a:r>
              <a:rPr lang="en-US" sz="1600" dirty="0"/>
              <a:t> </a:t>
            </a:r>
            <a:r>
              <a:rPr lang="en-US" sz="1600" dirty="0" err="1"/>
              <a:t>seperti</a:t>
            </a:r>
            <a:r>
              <a:rPr lang="en-US" sz="1600" dirty="0"/>
              <a:t> Amazon Go. Hal </a:t>
            </a:r>
            <a:r>
              <a:rPr lang="en-US" sz="1600" dirty="0" err="1"/>
              <a:t>ini</a:t>
            </a:r>
            <a:r>
              <a:rPr lang="en-US" sz="1600" dirty="0"/>
              <a:t>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menandai</a:t>
            </a:r>
            <a:r>
              <a:rPr lang="en-US" sz="1600" dirty="0"/>
              <a:t> </a:t>
            </a:r>
            <a:r>
              <a:rPr lang="en-US" sz="1600" dirty="0" err="1"/>
              <a:t>berakhirnya</a:t>
            </a:r>
            <a:r>
              <a:rPr lang="en-US" sz="1600" dirty="0"/>
              <a:t> </a:t>
            </a:r>
            <a:r>
              <a:rPr lang="en-US" sz="1600" dirty="0" err="1"/>
              <a:t>profesi</a:t>
            </a:r>
            <a:r>
              <a:rPr lang="en-US" sz="1600" dirty="0"/>
              <a:t> </a:t>
            </a:r>
            <a:r>
              <a:rPr lang="en-US" sz="1600" dirty="0" err="1"/>
              <a:t>kasir</a:t>
            </a:r>
            <a:r>
              <a:rPr lang="en-US" sz="1600" dirty="0"/>
              <a:t>. 2017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di </a:t>
            </a:r>
            <a:r>
              <a:rPr lang="en-US" sz="1600" dirty="0" err="1"/>
              <a:t>mana</a:t>
            </a:r>
            <a:r>
              <a:rPr lang="en-US" sz="1600" dirty="0"/>
              <a:t> Amazon </a:t>
            </a:r>
            <a:r>
              <a:rPr lang="en-US" sz="1600" dirty="0" err="1"/>
              <a:t>meluncurkan</a:t>
            </a:r>
            <a:r>
              <a:rPr lang="en-US" sz="1600" dirty="0"/>
              <a:t> </a:t>
            </a:r>
            <a:r>
              <a:rPr lang="en-US" sz="1600" dirty="0" err="1"/>
              <a:t>prototipe</a:t>
            </a:r>
            <a:r>
              <a:rPr lang="en-US" sz="1600" dirty="0"/>
              <a:t> </a:t>
            </a:r>
            <a:r>
              <a:rPr lang="en-US" sz="1600" i="1" dirty="0"/>
              <a:t>autonomous retail</a:t>
            </a:r>
            <a:r>
              <a:rPr lang="en-US" sz="1600" dirty="0"/>
              <a:t> 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kini</a:t>
            </a:r>
            <a:r>
              <a:rPr lang="en-US" sz="1600" dirty="0"/>
              <a:t> </a:t>
            </a:r>
            <a:r>
              <a:rPr lang="en-US" sz="1600" dirty="0" err="1"/>
              <a:t>tinggal</a:t>
            </a:r>
            <a:r>
              <a:rPr lang="en-US" sz="1600" dirty="0"/>
              <a:t> </a:t>
            </a:r>
            <a:r>
              <a:rPr lang="en-US" sz="1600" dirty="0" err="1"/>
              <a:t>menunggu</a:t>
            </a:r>
            <a:r>
              <a:rPr lang="en-US" sz="1600" dirty="0"/>
              <a:t> </a:t>
            </a:r>
            <a:r>
              <a:rPr lang="en-US" sz="1600" dirty="0" err="1"/>
              <a:t>waktu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 </a:t>
            </a:r>
            <a:r>
              <a:rPr lang="en-US" sz="1600" i="1" dirty="0" err="1"/>
              <a:t>scalling</a:t>
            </a:r>
            <a:r>
              <a:rPr lang="en-US" sz="1600" i="1" dirty="0"/>
              <a:t> up 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seluruh</a:t>
            </a:r>
            <a:r>
              <a:rPr lang="en-US" sz="1600" dirty="0"/>
              <a:t> </a:t>
            </a:r>
            <a:r>
              <a:rPr lang="en-US" sz="1600" dirty="0" err="1"/>
              <a:t>dunia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i="1" dirty="0"/>
              <a:t>Autonomous retail</a:t>
            </a:r>
            <a:r>
              <a:rPr lang="en-US" sz="1600" dirty="0"/>
              <a:t> 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mengaplikasikan</a:t>
            </a:r>
            <a:r>
              <a:rPr lang="en-US" sz="1600" dirty="0"/>
              <a:t> </a:t>
            </a:r>
            <a:r>
              <a:rPr lang="en-US" sz="1600" i="1" dirty="0"/>
              <a:t>computer vision</a:t>
            </a:r>
            <a:r>
              <a:rPr lang="en-US" sz="1600" dirty="0"/>
              <a:t> yang </a:t>
            </a:r>
            <a:r>
              <a:rPr lang="en-US" sz="1600" dirty="0" err="1"/>
              <a:t>memungkinkan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</a:t>
            </a:r>
            <a:r>
              <a:rPr lang="en-US" sz="1600" dirty="0" err="1"/>
              <a:t>keluar-masuk</a:t>
            </a:r>
            <a:r>
              <a:rPr lang="en-US" sz="1600" dirty="0"/>
              <a:t> </a:t>
            </a:r>
            <a:r>
              <a:rPr lang="en-US" sz="1600" dirty="0" err="1"/>
              <a:t>gerai</a:t>
            </a:r>
            <a:r>
              <a:rPr lang="en-US" sz="1600" dirty="0"/>
              <a:t> </a:t>
            </a:r>
            <a:r>
              <a:rPr lang="en-US" sz="1600" dirty="0" err="1"/>
              <a:t>tanpa</a:t>
            </a:r>
            <a:r>
              <a:rPr lang="en-US" sz="1600" dirty="0"/>
              <a:t> </a:t>
            </a:r>
            <a:r>
              <a:rPr lang="en-US" sz="1600" dirty="0" err="1"/>
              <a:t>harus</a:t>
            </a:r>
            <a:r>
              <a:rPr lang="en-US" sz="1600" dirty="0"/>
              <a:t> </a:t>
            </a:r>
            <a:r>
              <a:rPr lang="en-US" sz="1600" dirty="0" err="1"/>
              <a:t>antre</a:t>
            </a:r>
            <a:r>
              <a:rPr lang="en-US" sz="1600" dirty="0"/>
              <a:t> </a:t>
            </a:r>
            <a:r>
              <a:rPr lang="en-US" sz="1600" dirty="0" err="1"/>
              <a:t>bayar</a:t>
            </a:r>
            <a:r>
              <a:rPr lang="en-US" sz="1600" dirty="0"/>
              <a:t> di </a:t>
            </a:r>
            <a:r>
              <a:rPr lang="en-US" sz="1600" dirty="0" err="1"/>
              <a:t>depan</a:t>
            </a:r>
            <a:r>
              <a:rPr lang="en-US" sz="1600" dirty="0"/>
              <a:t> </a:t>
            </a:r>
            <a:r>
              <a:rPr lang="en-US" sz="1600" dirty="0" err="1"/>
              <a:t>kasir</a:t>
            </a:r>
            <a:r>
              <a:rPr lang="en-US" sz="1600" dirty="0"/>
              <a:t>. AI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tahu</a:t>
            </a:r>
            <a:r>
              <a:rPr lang="en-US" sz="1600" dirty="0"/>
              <a:t> </a:t>
            </a:r>
            <a:r>
              <a:rPr lang="en-US" sz="1600" dirty="0" err="1"/>
              <a:t>konsumen</a:t>
            </a:r>
            <a:r>
              <a:rPr lang="en-US" sz="1600" dirty="0"/>
              <a:t> </a:t>
            </a:r>
            <a:r>
              <a:rPr lang="en-US" sz="1600" dirty="0" err="1"/>
              <a:t>mengambil</a:t>
            </a:r>
            <a:r>
              <a:rPr lang="en-US" sz="1600" dirty="0"/>
              <a:t> </a:t>
            </a:r>
            <a:r>
              <a:rPr lang="en-US" sz="1600" dirty="0" err="1"/>
              <a:t>produk</a:t>
            </a:r>
            <a:r>
              <a:rPr lang="en-US" sz="1600" dirty="0"/>
              <a:t> yang </a:t>
            </a:r>
            <a:r>
              <a:rPr lang="en-US" sz="1600" dirty="0" err="1"/>
              <a:t>mana</a:t>
            </a:r>
            <a:r>
              <a:rPr lang="en-US" sz="1600" dirty="0"/>
              <a:t>, </a:t>
            </a:r>
            <a:r>
              <a:rPr lang="en-US" sz="1600" dirty="0" err="1"/>
              <a:t>harganya</a:t>
            </a:r>
            <a:r>
              <a:rPr lang="en-US" sz="1600" dirty="0"/>
              <a:t> </a:t>
            </a:r>
            <a:r>
              <a:rPr lang="en-US" sz="1600" dirty="0" err="1"/>
              <a:t>berapa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langsung</a:t>
            </a:r>
            <a:r>
              <a:rPr lang="en-US" sz="1600" dirty="0"/>
              <a:t> </a:t>
            </a:r>
            <a:r>
              <a:rPr lang="en-US" sz="1600" dirty="0" err="1"/>
              <a:t>mendebetnya</a:t>
            </a:r>
            <a:r>
              <a:rPr lang="en-US" sz="1600" dirty="0"/>
              <a:t> </a:t>
            </a:r>
            <a:r>
              <a:rPr lang="en-US" sz="1600" dirty="0" err="1"/>
              <a:t>ke</a:t>
            </a:r>
            <a:r>
              <a:rPr lang="en-US" sz="1600" dirty="0"/>
              <a:t> </a:t>
            </a:r>
            <a:r>
              <a:rPr lang="en-US" sz="1600" dirty="0" err="1"/>
              <a:t>akun</a:t>
            </a:r>
            <a:r>
              <a:rPr lang="en-US" sz="1600" dirty="0"/>
              <a:t> virtual </a:t>
            </a:r>
            <a:r>
              <a:rPr lang="en-US" sz="1600" dirty="0" err="1"/>
              <a:t>konsumen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127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8417A-6710-4FAC-A9FF-C67E4F1E8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1625"/>
            <a:ext cx="7997825" cy="1143000"/>
          </a:xfrm>
        </p:spPr>
        <p:txBody>
          <a:bodyPr/>
          <a:lstStyle/>
          <a:p>
            <a:r>
              <a:rPr lang="en-US" dirty="0"/>
              <a:t>6. </a:t>
            </a:r>
            <a:r>
              <a:rPr lang="en-US" dirty="0" err="1"/>
              <a:t>Kurir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0EDF4-6A0C-42BB-97A7-D00EF1FB7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err="1"/>
              <a:t>Penggunaan</a:t>
            </a:r>
            <a:r>
              <a:rPr lang="en-US" sz="1600" dirty="0"/>
              <a:t> </a:t>
            </a:r>
            <a:r>
              <a:rPr lang="en-US" sz="1600" dirty="0" err="1"/>
              <a:t>kurir</a:t>
            </a:r>
            <a:r>
              <a:rPr lang="en-US" sz="1600" dirty="0"/>
              <a:t> </a:t>
            </a:r>
            <a:r>
              <a:rPr lang="en-US" sz="1600" dirty="0" err="1"/>
              <a:t>manusia</a:t>
            </a:r>
            <a:r>
              <a:rPr lang="en-US" sz="1600" dirty="0"/>
              <a:t> </a:t>
            </a:r>
            <a:r>
              <a:rPr lang="en-US" sz="1600" dirty="0" err="1"/>
              <a:t>bakal</a:t>
            </a:r>
            <a:r>
              <a:rPr lang="en-US" sz="1600" dirty="0"/>
              <a:t> </a:t>
            </a:r>
            <a:r>
              <a:rPr lang="en-US" sz="1600" dirty="0" err="1"/>
              <a:t>menurun</a:t>
            </a:r>
            <a:r>
              <a:rPr lang="en-US" sz="1600" dirty="0"/>
              <a:t> </a:t>
            </a:r>
            <a:r>
              <a:rPr lang="en-US" sz="1600" dirty="0" err="1"/>
              <a:t>karena</a:t>
            </a:r>
            <a:r>
              <a:rPr lang="en-US" sz="1600" dirty="0"/>
              <a:t> drone yang </a:t>
            </a:r>
            <a:r>
              <a:rPr lang="en-US" sz="1600" dirty="0" err="1"/>
              <a:t>digerakkan</a:t>
            </a:r>
            <a:r>
              <a:rPr lang="en-US" sz="1600" dirty="0"/>
              <a:t> AI </a:t>
            </a:r>
            <a:r>
              <a:rPr lang="en-US" sz="1600" dirty="0" err="1"/>
              <a:t>bakal</a:t>
            </a:r>
            <a:r>
              <a:rPr lang="en-US" sz="1600" dirty="0"/>
              <a:t> </a:t>
            </a:r>
            <a:r>
              <a:rPr lang="en-US" sz="1600" dirty="0" err="1"/>
              <a:t>mengantar</a:t>
            </a:r>
            <a:r>
              <a:rPr lang="en-US" sz="1600" dirty="0"/>
              <a:t> </a:t>
            </a:r>
            <a:r>
              <a:rPr lang="en-US" sz="1600" dirty="0" err="1"/>
              <a:t>paket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barang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efisien</a:t>
            </a:r>
            <a:r>
              <a:rPr lang="en-US" sz="1600" dirty="0"/>
              <a:t>, </a:t>
            </a:r>
            <a:r>
              <a:rPr lang="en-US" sz="1600" dirty="0" err="1"/>
              <a:t>presisi</a:t>
            </a:r>
            <a:r>
              <a:rPr lang="en-US" sz="1600" dirty="0"/>
              <a:t>, </a:t>
            </a:r>
            <a:r>
              <a:rPr lang="en-US" sz="1600" dirty="0" err="1"/>
              <a:t>dan</a:t>
            </a:r>
            <a:r>
              <a:rPr lang="en-US" sz="1600" dirty="0"/>
              <a:t> super </a:t>
            </a:r>
            <a:r>
              <a:rPr lang="en-US" sz="1600" dirty="0" err="1"/>
              <a:t>murah</a:t>
            </a:r>
            <a:r>
              <a:rPr lang="en-US" sz="1600" dirty="0"/>
              <a:t>.  </a:t>
            </a:r>
          </a:p>
          <a:p>
            <a:endParaRPr lang="en-US" sz="1600" dirty="0"/>
          </a:p>
          <a:p>
            <a:r>
              <a:rPr lang="en-US" sz="1600" dirty="0"/>
              <a:t>Amazon </a:t>
            </a:r>
            <a:r>
              <a:rPr lang="en-US" sz="1600" dirty="0" err="1"/>
              <a:t>lagi-lagi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pioner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 </a:t>
            </a:r>
            <a:r>
              <a:rPr lang="en-US" sz="1600" i="1" dirty="0"/>
              <a:t>delivery drone</a:t>
            </a:r>
            <a:r>
              <a:rPr lang="en-US" sz="1600" dirty="0"/>
              <a:t>.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maraknya</a:t>
            </a:r>
            <a:r>
              <a:rPr lang="en-US" sz="1600" dirty="0"/>
              <a:t> </a:t>
            </a:r>
            <a:r>
              <a:rPr lang="en-US" sz="1600" dirty="0" err="1"/>
              <a:t>penggunaan</a:t>
            </a:r>
            <a:r>
              <a:rPr lang="en-US" sz="1600" dirty="0"/>
              <a:t> drone, </a:t>
            </a:r>
            <a:r>
              <a:rPr lang="en-US" sz="1600" dirty="0" err="1"/>
              <a:t>menjelang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 2030 </a:t>
            </a:r>
            <a:r>
              <a:rPr lang="en-US" sz="1600" dirty="0" err="1"/>
              <a:t>merupakan</a:t>
            </a:r>
            <a:r>
              <a:rPr lang="en-US" sz="1600" dirty="0"/>
              <a:t> </a:t>
            </a:r>
            <a:r>
              <a:rPr lang="en-US" sz="1600" dirty="0" err="1"/>
              <a:t>tahun</a:t>
            </a:r>
            <a:r>
              <a:rPr lang="en-US" sz="1600" dirty="0"/>
              <a:t>  </a:t>
            </a:r>
            <a:r>
              <a:rPr lang="en-US" sz="1600" dirty="0" err="1"/>
              <a:t>menyongsong</a:t>
            </a:r>
            <a:r>
              <a:rPr lang="en-US" sz="1600" dirty="0"/>
              <a:t> era "</a:t>
            </a:r>
            <a:r>
              <a:rPr lang="en-US" sz="1600" dirty="0" err="1"/>
              <a:t>satu</a:t>
            </a:r>
            <a:r>
              <a:rPr lang="en-US" sz="1600" dirty="0"/>
              <a:t> </a:t>
            </a:r>
            <a:r>
              <a:rPr lang="en-US" sz="1600" dirty="0" err="1"/>
              <a:t>miliar</a:t>
            </a:r>
            <a:r>
              <a:rPr lang="en-US" sz="1600" dirty="0"/>
              <a:t> drone" yang </a:t>
            </a:r>
            <a:r>
              <a:rPr lang="en-US" sz="1600" dirty="0" err="1"/>
              <a:t>berseliweran</a:t>
            </a:r>
            <a:r>
              <a:rPr lang="en-US" sz="1600" dirty="0"/>
              <a:t> di </a:t>
            </a:r>
            <a:r>
              <a:rPr lang="en-US" sz="1600" dirty="0" err="1"/>
              <a:t>udara</a:t>
            </a:r>
            <a:r>
              <a:rPr lang="en-US" sz="1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879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21A2B-5BCF-41E5-A19B-133D59B46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01625"/>
            <a:ext cx="7391400" cy="1143000"/>
          </a:xfrm>
        </p:spPr>
        <p:txBody>
          <a:bodyPr/>
          <a:lstStyle/>
          <a:p>
            <a:r>
              <a:rPr lang="en-US" sz="3200" b="1" dirty="0"/>
              <a:t>PENUTUP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A4E18-0C01-414F-9DD2-388FDD64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27213"/>
            <a:ext cx="7921625" cy="4114800"/>
          </a:xfrm>
        </p:spPr>
        <p:txBody>
          <a:bodyPr/>
          <a:lstStyle/>
          <a:p>
            <a:r>
              <a:rPr lang="en-US" sz="1600" dirty="0" err="1"/>
              <a:t>Demikian</a:t>
            </a:r>
            <a:r>
              <a:rPr lang="en-US" sz="1600" dirty="0"/>
              <a:t> 6 </a:t>
            </a:r>
            <a:r>
              <a:rPr lang="en-US" sz="1600" dirty="0" err="1"/>
              <a:t>pekerjaan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sangat</a:t>
            </a:r>
            <a:r>
              <a:rPr lang="en-US" sz="1600" dirty="0"/>
              <a:t> </a:t>
            </a:r>
            <a:r>
              <a:rPr lang="en-US" sz="1600" dirty="0" err="1"/>
              <a:t>mungkin</a:t>
            </a:r>
            <a:r>
              <a:rPr lang="en-US" sz="1600" dirty="0"/>
              <a:t> </a:t>
            </a:r>
            <a:r>
              <a:rPr lang="en-US" sz="1600" dirty="0" err="1"/>
              <a:t>tergantikan</a:t>
            </a:r>
            <a:r>
              <a:rPr lang="en-US" sz="1600" dirty="0"/>
              <a:t> </a:t>
            </a:r>
            <a:r>
              <a:rPr lang="en-US" sz="1600" dirty="0" err="1"/>
              <a:t>oleh</a:t>
            </a:r>
            <a:r>
              <a:rPr lang="en-US" sz="1600" dirty="0"/>
              <a:t> </a:t>
            </a:r>
            <a:r>
              <a:rPr lang="en-US" sz="1600" dirty="0" err="1"/>
              <a:t>kecanggihan</a:t>
            </a:r>
            <a:r>
              <a:rPr lang="en-US" sz="1600" dirty="0"/>
              <a:t> </a:t>
            </a:r>
            <a:r>
              <a:rPr lang="en-US" sz="1600" dirty="0" err="1"/>
              <a:t>kecerdasan</a:t>
            </a:r>
            <a:r>
              <a:rPr lang="en-US" sz="1600" dirty="0"/>
              <a:t> </a:t>
            </a:r>
            <a:r>
              <a:rPr lang="en-US" sz="1600" dirty="0" err="1"/>
              <a:t>tiruan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r>
              <a:rPr lang="en-US" sz="1600" dirty="0" err="1"/>
              <a:t>Semoga</a:t>
            </a:r>
            <a:r>
              <a:rPr lang="en-US" sz="1600" dirty="0"/>
              <a:t> </a:t>
            </a:r>
            <a:r>
              <a:rPr lang="en-US" sz="1600" dirty="0" err="1"/>
              <a:t>dapat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inspirasi</a:t>
            </a:r>
            <a:r>
              <a:rPr lang="en-US" sz="1600" dirty="0"/>
              <a:t> agar </a:t>
            </a:r>
            <a:r>
              <a:rPr lang="en-US" sz="1600" dirty="0" err="1"/>
              <a:t>kita</a:t>
            </a:r>
            <a:r>
              <a:rPr lang="en-US" sz="1600" dirty="0"/>
              <a:t> </a:t>
            </a:r>
            <a:r>
              <a:rPr lang="en-US" sz="1600" dirty="0" err="1"/>
              <a:t>semua</a:t>
            </a:r>
            <a:r>
              <a:rPr lang="en-US" sz="1600" dirty="0"/>
              <a:t> </a:t>
            </a:r>
            <a:r>
              <a:rPr lang="en-US" sz="1600" dirty="0" err="1"/>
              <a:t>terus</a:t>
            </a:r>
            <a:r>
              <a:rPr lang="en-US" sz="1600" dirty="0"/>
              <a:t> </a:t>
            </a:r>
            <a:r>
              <a:rPr lang="en-US" sz="1600" dirty="0" err="1"/>
              <a:t>bersemangat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belajar</a:t>
            </a:r>
            <a:r>
              <a:rPr lang="en-US" sz="1600" dirty="0"/>
              <a:t> </a:t>
            </a:r>
            <a:r>
              <a:rPr lang="en-US" sz="1600" dirty="0" err="1"/>
              <a:t>tentang</a:t>
            </a:r>
            <a:r>
              <a:rPr lang="en-US" sz="1600" dirty="0"/>
              <a:t> AI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/>
              <a:t>tertarik</a:t>
            </a:r>
            <a:r>
              <a:rPr lang="en-US" sz="1600" dirty="0"/>
              <a:t> </a:t>
            </a:r>
            <a:r>
              <a:rPr lang="en-US" sz="1600" dirty="0" err="1"/>
              <a:t>untuk</a:t>
            </a:r>
            <a:r>
              <a:rPr lang="en-US" sz="1600" dirty="0"/>
              <a:t> </a:t>
            </a:r>
            <a:r>
              <a:rPr lang="en-US" sz="1600" dirty="0" err="1"/>
              <a:t>meneliti</a:t>
            </a:r>
            <a:r>
              <a:rPr lang="en-US" sz="1600" dirty="0"/>
              <a:t> </a:t>
            </a:r>
            <a:r>
              <a:rPr lang="en-US" sz="1600" dirty="0" err="1"/>
              <a:t>dalam</a:t>
            </a:r>
            <a:r>
              <a:rPr lang="en-US" sz="1600" dirty="0"/>
              <a:t> </a:t>
            </a:r>
            <a:r>
              <a:rPr lang="en-US" sz="1600" dirty="0" err="1"/>
              <a:t>bidang</a:t>
            </a:r>
            <a:r>
              <a:rPr lang="en-US" sz="1600" dirty="0"/>
              <a:t> AI.</a:t>
            </a:r>
          </a:p>
          <a:p>
            <a:r>
              <a:rPr lang="en-US" sz="1600" dirty="0" err="1"/>
              <a:t>Semoga</a:t>
            </a:r>
            <a:r>
              <a:rPr lang="en-US" sz="1600" dirty="0"/>
              <a:t> </a:t>
            </a:r>
            <a:r>
              <a:rPr lang="en-US" sz="1600" dirty="0" err="1"/>
              <a:t>bermanfaat</a:t>
            </a:r>
            <a:r>
              <a:rPr lang="en-US" sz="1600" dirty="0"/>
              <a:t>, </a:t>
            </a:r>
            <a:r>
              <a:rPr lang="en-US" sz="1600" dirty="0" err="1"/>
              <a:t>tetap</a:t>
            </a:r>
            <a:r>
              <a:rPr lang="en-US" sz="1600" dirty="0"/>
              <a:t> </a:t>
            </a:r>
            <a:r>
              <a:rPr lang="en-US" sz="1600" dirty="0" err="1"/>
              <a:t>jaga</a:t>
            </a:r>
            <a:r>
              <a:rPr lang="en-US" sz="1600" dirty="0"/>
              <a:t> </a:t>
            </a:r>
            <a:r>
              <a:rPr lang="en-US" sz="1600" dirty="0" err="1"/>
              <a:t>kesehatan</a:t>
            </a:r>
            <a:r>
              <a:rPr lang="en-US" sz="1600" dirty="0"/>
              <a:t> </a:t>
            </a:r>
            <a:r>
              <a:rPr lang="en-US" sz="1600" dirty="0" err="1"/>
              <a:t>semoga</a:t>
            </a:r>
            <a:r>
              <a:rPr lang="en-US" sz="1600" dirty="0"/>
              <a:t> </a:t>
            </a:r>
            <a:r>
              <a:rPr lang="en-US" sz="1600" dirty="0" err="1"/>
              <a:t>sukses</a:t>
            </a:r>
            <a:r>
              <a:rPr lang="en-US" sz="1600" dirty="0"/>
              <a:t> </a:t>
            </a:r>
            <a:r>
              <a:rPr lang="en-US" sz="1600" dirty="0" err="1"/>
              <a:t>selalu</a:t>
            </a:r>
            <a:r>
              <a:rPr lang="en-US" sz="1600" dirty="0"/>
              <a:t>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(</a:t>
            </a:r>
            <a:r>
              <a:rPr lang="en-US" sz="1600" dirty="0" err="1"/>
              <a:t>Sumber</a:t>
            </a:r>
            <a:r>
              <a:rPr lang="en-US" sz="1600" dirty="0"/>
              <a:t> : https://www.cnnindonesia.com/teknologi/20200229083107-185-479271/5-pekerjaan-yang-akan-diganti-teknologi-ai-kecerdasan-buatan )</a:t>
            </a:r>
          </a:p>
        </p:txBody>
      </p:sp>
    </p:spTree>
    <p:extLst>
      <p:ext uri="{BB962C8B-B14F-4D97-AF65-F5344CB8AC3E}">
        <p14:creationId xmlns:p14="http://schemas.microsoft.com/office/powerpoint/2010/main" val="3618947772"/>
      </p:ext>
    </p:extLst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Eclipse">
  <a:themeElements>
    <a:clrScheme name="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9B7B7"/>
      </a:accent6>
      <a:hlink>
        <a:srgbClr val="006666"/>
      </a:hlink>
      <a:folHlink>
        <a:srgbClr val="B2B2B2"/>
      </a:folHlink>
    </a:clrScheme>
    <a:fontScheme name="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9B7B7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9B7B7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5B7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1D3"/>
        </a:accent3>
        <a:accent4>
          <a:srgbClr val="000000"/>
        </a:accent4>
        <a:accent5>
          <a:srgbClr val="D6D4EA"/>
        </a:accent5>
        <a:accent6>
          <a:srgbClr val="56ADC1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8F8F8"/>
        </a:dk1>
        <a:lt1>
          <a:srgbClr val="2A285A"/>
        </a:lt1>
        <a:dk2>
          <a:srgbClr val="FFFFFF"/>
        </a:dk2>
        <a:lt2>
          <a:srgbClr val="5F5F5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6D6D6"/>
        </a:accent4>
        <a:accent5>
          <a:srgbClr val="CACAB9"/>
        </a:accent5>
        <a:accent6>
          <a:srgbClr val="7D7C8C"/>
        </a:accent6>
        <a:hlink>
          <a:srgbClr val="465174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360404"/>
        </a:lt1>
        <a:dk2>
          <a:srgbClr val="FFFFFF"/>
        </a:dk2>
        <a:lt2>
          <a:srgbClr val="434343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CDCDC"/>
        </a:accent4>
        <a:accent5>
          <a:srgbClr val="B9CAAA"/>
        </a:accent5>
        <a:accent6>
          <a:srgbClr val="B75B00"/>
        </a:accent6>
        <a:hlink>
          <a:srgbClr val="CC33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8285FE"/>
        </a:dk2>
        <a:lt2>
          <a:srgbClr val="434343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CDCDC"/>
        </a:accent4>
        <a:accent5>
          <a:srgbClr val="B9CAAA"/>
        </a:accent5>
        <a:accent6>
          <a:srgbClr val="8900E5"/>
        </a:accent6>
        <a:hlink>
          <a:srgbClr val="6600C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0066FF"/>
        </a:dk2>
        <a:lt2>
          <a:srgbClr val="434343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CDCDC"/>
        </a:accent4>
        <a:accent5>
          <a:srgbClr val="ADCAB9"/>
        </a:accent5>
        <a:accent6>
          <a:srgbClr val="E5B700"/>
        </a:accent6>
        <a:hlink>
          <a:srgbClr val="CC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9900"/>
        </a:lt1>
        <a:dk2>
          <a:srgbClr val="FFFFCC"/>
        </a:dk2>
        <a:lt2>
          <a:srgbClr val="333300"/>
        </a:lt2>
        <a:accent1>
          <a:srgbClr val="CCCC00"/>
        </a:accent1>
        <a:accent2>
          <a:srgbClr val="99CC00"/>
        </a:accent2>
        <a:accent3>
          <a:srgbClr val="B9CAAA"/>
        </a:accent3>
        <a:accent4>
          <a:srgbClr val="DCDCDC"/>
        </a:accent4>
        <a:accent5>
          <a:srgbClr val="E2E2AA"/>
        </a:accent5>
        <a:accent6>
          <a:srgbClr val="89B700"/>
        </a:accent6>
        <a:hlink>
          <a:srgbClr val="336600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CC"/>
        </a:dk1>
        <a:lt1>
          <a:srgbClr val="660000"/>
        </a:lt1>
        <a:dk2>
          <a:srgbClr val="CCCCCC"/>
        </a:dk2>
        <a:lt2>
          <a:srgbClr val="333333"/>
        </a:lt2>
        <a:accent1>
          <a:srgbClr val="FF6600"/>
        </a:accent1>
        <a:accent2>
          <a:srgbClr val="CC3300"/>
        </a:accent2>
        <a:accent3>
          <a:srgbClr val="B9AAAA"/>
        </a:accent3>
        <a:accent4>
          <a:srgbClr val="DCDCAF"/>
        </a:accent4>
        <a:accent5>
          <a:srgbClr val="FFB9AA"/>
        </a:accent5>
        <a:accent6>
          <a:srgbClr val="B72D00"/>
        </a:accent6>
        <a:hlink>
          <a:srgbClr val="99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290</TotalTime>
  <Words>554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Comic Sans MS</vt:lpstr>
      <vt:lpstr>Times New Roman</vt:lpstr>
      <vt:lpstr>Trebuchet MS</vt:lpstr>
      <vt:lpstr>Tw Cen MT</vt:lpstr>
      <vt:lpstr>Verdana</vt:lpstr>
      <vt:lpstr>Wingdings</vt:lpstr>
      <vt:lpstr>Eclipse</vt:lpstr>
      <vt:lpstr>1_Eclipse</vt:lpstr>
      <vt:lpstr>Universitas Muhammadiyah Prof. DR. Hamka (UHAMKA)</vt:lpstr>
      <vt:lpstr>CONTOH 6 PEKERJAAN YANG PALING MUGKIN TERGANTIKAN OLEH KECERDASAN TIRUAN</vt:lpstr>
      <vt:lpstr> 1. Supir</vt:lpstr>
      <vt:lpstr> 2. Pembantu Rumah Tangga</vt:lpstr>
      <vt:lpstr>3. Sekretaris dan Asisten Personal</vt:lpstr>
      <vt:lpstr>4. Pekerja Gudang </vt:lpstr>
      <vt:lpstr>5. Kasir Toko</vt:lpstr>
      <vt:lpstr>6. Kurir</vt:lpstr>
      <vt:lpstr>PENUTUP</vt:lpstr>
    </vt:vector>
  </TitlesOfParts>
  <Company>puslitbang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OPERASI</dc:title>
  <dc:creator>indra</dc:creator>
  <cp:lastModifiedBy>user</cp:lastModifiedBy>
  <cp:revision>106</cp:revision>
  <dcterms:created xsi:type="dcterms:W3CDTF">2005-01-25T08:08:54Z</dcterms:created>
  <dcterms:modified xsi:type="dcterms:W3CDTF">2021-12-13T23:18:21Z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1057-11.2.0.8942</vt:lpwstr>
  </property>
</Properties>
</file>